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4" r:id="rId4"/>
    <p:sldMasterId id="2147483735" r:id="rId5"/>
    <p:sldMasterId id="2147483747" r:id="rId6"/>
  </p:sldMasterIdLst>
  <p:notesMasterIdLst>
    <p:notesMasterId r:id="rId46"/>
  </p:notesMasterIdLst>
  <p:handoutMasterIdLst>
    <p:handoutMasterId r:id="rId47"/>
  </p:handoutMasterIdLst>
  <p:sldIdLst>
    <p:sldId id="258" r:id="rId7"/>
    <p:sldId id="343" r:id="rId8"/>
    <p:sldId id="344" r:id="rId9"/>
    <p:sldId id="324" r:id="rId10"/>
    <p:sldId id="345" r:id="rId11"/>
    <p:sldId id="266" r:id="rId12"/>
    <p:sldId id="369" r:id="rId13"/>
    <p:sldId id="370" r:id="rId14"/>
    <p:sldId id="326" r:id="rId15"/>
    <p:sldId id="267" r:id="rId16"/>
    <p:sldId id="371" r:id="rId17"/>
    <p:sldId id="372" r:id="rId18"/>
    <p:sldId id="346" r:id="rId19"/>
    <p:sldId id="338" r:id="rId20"/>
    <p:sldId id="339" r:id="rId21"/>
    <p:sldId id="354" r:id="rId22"/>
    <p:sldId id="347" r:id="rId23"/>
    <p:sldId id="356" r:id="rId24"/>
    <p:sldId id="331" r:id="rId25"/>
    <p:sldId id="333" r:id="rId26"/>
    <p:sldId id="314" r:id="rId27"/>
    <p:sldId id="366" r:id="rId28"/>
    <p:sldId id="367" r:id="rId29"/>
    <p:sldId id="368" r:id="rId30"/>
    <p:sldId id="348" r:id="rId31"/>
    <p:sldId id="300" r:id="rId32"/>
    <p:sldId id="315" r:id="rId33"/>
    <p:sldId id="349" r:id="rId34"/>
    <p:sldId id="358" r:id="rId35"/>
    <p:sldId id="335" r:id="rId36"/>
    <p:sldId id="350" r:id="rId37"/>
    <p:sldId id="313" r:id="rId38"/>
    <p:sldId id="336" r:id="rId39"/>
    <p:sldId id="351" r:id="rId40"/>
    <p:sldId id="328" r:id="rId41"/>
    <p:sldId id="352" r:id="rId42"/>
    <p:sldId id="357" r:id="rId43"/>
    <p:sldId id="317" r:id="rId44"/>
    <p:sldId id="35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C9900-A6A6-D831-94F2-69D46685BE67}" name="GINGELE, Zoe" initials="GZ" userId="S::zoe.gingele@education.gov.uk::ad70f999-d258-4277-886f-b288185ca201" providerId="AD"/>
  <p188:author id="{0F0BAB24-97FB-5123-AE69-F3F3E3FEA989}" name="THOMPSON, Emma1" initials="TE" userId="S::Emma1.THOMPSON@EDUCATION.GOV.UK::0c75515a-05bd-4a5e-a115-07a242adcd71" providerId="AD"/>
  <p188:author id="{73BA1636-B4F9-1468-F641-CBC46B51C6A7}" name="VERGHIS, Grace" initials="VG" userId="S::Grace.VERGHIS@EDUCATION.GOV.UK::10e1e929-691d-474c-bd14-bb3e15193851" providerId="AD"/>
  <p188:author id="{57B7FE3B-1E9C-877A-38FE-6DE08847DD44}" name="GINGELE, Zoe" initials="ZG" userId="S::Zoe.GINGELE@EDUCATION.GOV.UK::ad70f999-d258-4277-886f-b288185ca201" providerId="AD"/>
  <p188:author id="{8368275B-9D37-813D-1180-2B5C9500D374}" name="ALDRIDGE, Ben" initials="BA" userId="S::Ben.ALDRIDGE@education.gov.uk::35c6fc63-914e-40e2-87e9-9d607178a228" providerId="AD"/>
  <p188:author id="{06DA4E87-62B4-FF61-5072-8CF845E97B1E}" name="RAHMAN, Rick" initials="RR" userId="S::Rick.RAHMAN@EDUCATION.GOV.UK::f46a4e92-44d8-4f57-a219-fbbdc13ad2d2" providerId="AD"/>
  <p188:author id="{5BF9C689-1BF0-6238-5037-6830357D3A39}" name="THOMPSON, Emma1" initials="TE" userId="S::emma1.thompson@education.gov.uk::0c75515a-05bd-4a5e-a115-07a242adcd71" providerId="AD"/>
  <p188:author id="{B31B5B8C-D053-962C-7C88-FC4067A1349F}" name="GASKELL, Helen" initials="GH" userId="S::helen.gaskell@education.gov.uk::75c4c31b-9a1d-4ebd-a8bf-00dc8ffb089d" providerId="AD"/>
  <p188:author id="{0BE41CB4-49C5-EA10-81E3-E99742672A1F}" name="LLOYD, Alexandra" initials="LA" userId="S::Alexandra.LLOYD@EDUCATION.GOV.UK::86a7e2a8-e87b-4a6f-a4a9-999b0fcc4ad7" providerId="AD"/>
  <p188:author id="{4598A8EB-4F8B-BFAC-2FF7-C5AA0DA52E1A}" name="WATSON, Lydia" initials="LW" userId="S::Lydia.WATSON@EDUCATION.GOV.UK::a413ec29-8680-4623-8fc0-c3f762c70ebb" providerId="AD"/>
  <p188:author id="{D7907BF4-47E1-57FC-8046-D5823D9EA345}" name="Holly RUSSELL" initials="HR" userId="S::Holly.RUSSELL@EDUCATION.GOV.UK::57006e6e-d962-4fa1-a823-d41f64aa00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7D2D2"/>
    <a:srgbClr val="E4DBEB"/>
    <a:srgbClr val="C9B7D6"/>
    <a:srgbClr val="AD93C2"/>
    <a:srgbClr val="926FAD"/>
    <a:srgbClr val="774B99"/>
    <a:srgbClr val="F9E5EF"/>
    <a:srgbClr val="F2CBDF"/>
    <a:srgbClr val="EC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4" autoAdjust="0"/>
    <p:restoredTop sz="94678" autoAdjust="0"/>
  </p:normalViewPr>
  <p:slideViewPr>
    <p:cSldViewPr snapToGrid="0">
      <p:cViewPr varScale="1">
        <p:scale>
          <a:sx n="108" d="100"/>
          <a:sy n="108" d="100"/>
        </p:scale>
        <p:origin x="1422" y="102"/>
      </p:cViewPr>
      <p:guideLst>
        <p:guide orient="horz" pos="2160"/>
        <p:guide pos="2880"/>
      </p:guideLst>
    </p:cSldViewPr>
  </p:slideViewPr>
  <p:outlineViewPr>
    <p:cViewPr>
      <p:scale>
        <a:sx n="33" d="100"/>
        <a:sy n="33" d="100"/>
      </p:scale>
      <p:origin x="0" y="-50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D53D9-B24A-4DE8-933E-240811D5C6A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12D1426-BE72-4951-96CF-13D01A94E099}">
      <dgm:prSet custT="1"/>
      <dgm:spPr/>
      <dgm:t>
        <a:bodyPr/>
        <a:lstStyle/>
        <a:p>
          <a:r>
            <a:rPr lang="en-GB" sz="1400" b="0" i="0"/>
            <a:t>DfE are aiming to build a picture on situations where there is a surplus of trainees in a specific location, and similarly where there is a surplus of school placements available but not enough trainees, to ensure all schools have access to high quality and well-trained teachers.</a:t>
          </a:r>
          <a:endParaRPr lang="en-US" sz="1400" b="0" i="0"/>
        </a:p>
      </dgm:t>
    </dgm:pt>
    <dgm:pt modelId="{F60263B4-DEFD-4D4A-B402-69EDCDCE1721}" type="parTrans" cxnId="{DBB0E33D-0C61-4148-86F4-1468D8209FAB}">
      <dgm:prSet/>
      <dgm:spPr/>
      <dgm:t>
        <a:bodyPr/>
        <a:lstStyle/>
        <a:p>
          <a:endParaRPr lang="en-US" sz="1400" b="1">
            <a:solidFill>
              <a:sysClr val="windowText" lastClr="000000"/>
            </a:solidFill>
          </a:endParaRPr>
        </a:p>
      </dgm:t>
    </dgm:pt>
    <dgm:pt modelId="{23452BE0-949E-4B4C-80A4-852507F81845}" type="sibTrans" cxnId="{DBB0E33D-0C61-4148-86F4-1468D8209FAB}">
      <dgm:prSet/>
      <dgm:spPr/>
      <dgm:t>
        <a:bodyPr/>
        <a:lstStyle/>
        <a:p>
          <a:endParaRPr lang="en-US" sz="1400" b="1">
            <a:solidFill>
              <a:sysClr val="windowText" lastClr="000000"/>
            </a:solidFill>
          </a:endParaRPr>
        </a:p>
      </dgm:t>
    </dgm:pt>
    <dgm:pt modelId="{CF0328B3-EFC8-4BA8-940E-F4A3287D94A2}">
      <dgm:prSet custT="1"/>
      <dgm:spPr/>
      <dgm:t>
        <a:bodyPr/>
        <a:lstStyle/>
        <a:p>
          <a:r>
            <a:rPr lang="en-GB" sz="1400" b="0"/>
            <a:t>You will be contacted by your local TSH to understand your current and possible future engagement with ITT. The TSH will collect a range of data on your engagement with ITT. </a:t>
          </a:r>
          <a:endParaRPr lang="en-US" sz="1400" b="0">
            <a:latin typeface="Arial" panose="020B0604020202020204" pitchFamily="34" charset="0"/>
            <a:cs typeface="Arial" panose="020B0604020202020204" pitchFamily="34" charset="0"/>
          </a:endParaRPr>
        </a:p>
      </dgm:t>
    </dgm:pt>
    <dgm:pt modelId="{57E2C7AB-3160-4B99-80B1-4C4ECE55ED6B}" type="parTrans" cxnId="{3319A975-34BD-4046-863F-795071176CD2}">
      <dgm:prSet/>
      <dgm:spPr/>
      <dgm:t>
        <a:bodyPr/>
        <a:lstStyle/>
        <a:p>
          <a:endParaRPr lang="en-US" sz="1400" b="1">
            <a:solidFill>
              <a:sysClr val="windowText" lastClr="000000"/>
            </a:solidFill>
          </a:endParaRPr>
        </a:p>
      </dgm:t>
    </dgm:pt>
    <dgm:pt modelId="{8236B041-6C54-417A-93CF-358757C085F9}" type="sibTrans" cxnId="{3319A975-34BD-4046-863F-795071176CD2}">
      <dgm:prSet/>
      <dgm:spPr/>
      <dgm:t>
        <a:bodyPr/>
        <a:lstStyle/>
        <a:p>
          <a:endParaRPr lang="en-US" sz="1400" b="1">
            <a:solidFill>
              <a:sysClr val="windowText" lastClr="000000"/>
            </a:solidFill>
          </a:endParaRPr>
        </a:p>
      </dgm:t>
    </dgm:pt>
    <dgm:pt modelId="{27A82841-2180-45E7-8E71-17E8AB9CEE0C}">
      <dgm:prSet custT="1"/>
      <dgm:spPr/>
      <dgm:t>
        <a:bodyPr/>
        <a:lstStyle/>
        <a:p>
          <a:r>
            <a:rPr lang="en-GB" sz="1400" b="0">
              <a:latin typeface="Arial" panose="020B0604020202020204" pitchFamily="34" charset="0"/>
              <a:cs typeface="Arial" panose="020B0604020202020204" pitchFamily="34" charset="0"/>
            </a:rPr>
            <a:t>This is not personal data. This is not mandatory, but the DfE strongly encourages schools to engage with TSHs and provide this information. </a:t>
          </a:r>
          <a:endParaRPr lang="en-US" sz="1400" b="0"/>
        </a:p>
      </dgm:t>
    </dgm:pt>
    <dgm:pt modelId="{B5300803-0AAA-4D87-B00B-A1BFF63DE17F}" type="parTrans" cxnId="{43523305-4B77-4939-8AB8-3F86820FA0A0}">
      <dgm:prSet/>
      <dgm:spPr/>
      <dgm:t>
        <a:bodyPr/>
        <a:lstStyle/>
        <a:p>
          <a:endParaRPr lang="en-US" sz="1400" b="1">
            <a:solidFill>
              <a:sysClr val="windowText" lastClr="000000"/>
            </a:solidFill>
          </a:endParaRPr>
        </a:p>
      </dgm:t>
    </dgm:pt>
    <dgm:pt modelId="{B1AE4BF0-9E2B-456D-B015-FD1A6F2ABCF3}" type="sibTrans" cxnId="{43523305-4B77-4939-8AB8-3F86820FA0A0}">
      <dgm:prSet/>
      <dgm:spPr/>
      <dgm:t>
        <a:bodyPr/>
        <a:lstStyle/>
        <a:p>
          <a:endParaRPr lang="en-US" sz="1400" b="1">
            <a:solidFill>
              <a:sysClr val="windowText" lastClr="000000"/>
            </a:solidFill>
          </a:endParaRPr>
        </a:p>
      </dgm:t>
    </dgm:pt>
    <dgm:pt modelId="{0A4D568B-27EB-46C6-9E23-997034E80CE4}">
      <dgm:prSet custT="1"/>
      <dgm:spPr/>
      <dgm:t>
        <a:bodyPr/>
        <a:lstStyle/>
        <a:p>
          <a:r>
            <a:rPr lang="en-GB" sz="1400" b="0"/>
            <a:t>The information will be shared with the DfE to support our understanding of school engagement in ITT and may be shared with accredited ITT providers as part of TSH engagement with them. </a:t>
          </a:r>
          <a:endParaRPr lang="en-US" sz="1400" b="0"/>
        </a:p>
      </dgm:t>
    </dgm:pt>
    <dgm:pt modelId="{D0C4F32C-F398-411A-B8FE-FD1C4B1B7185}" type="parTrans" cxnId="{441EF7A3-7CD1-439A-9AB8-AFB0694C1F1F}">
      <dgm:prSet/>
      <dgm:spPr/>
      <dgm:t>
        <a:bodyPr/>
        <a:lstStyle/>
        <a:p>
          <a:endParaRPr lang="en-US" sz="1400" b="1">
            <a:solidFill>
              <a:sysClr val="windowText" lastClr="000000"/>
            </a:solidFill>
          </a:endParaRPr>
        </a:p>
      </dgm:t>
    </dgm:pt>
    <dgm:pt modelId="{D6FB10C8-955E-433A-ABDB-B9F3F5FCEA45}" type="sibTrans" cxnId="{441EF7A3-7CD1-439A-9AB8-AFB0694C1F1F}">
      <dgm:prSet/>
      <dgm:spPr/>
      <dgm:t>
        <a:bodyPr/>
        <a:lstStyle/>
        <a:p>
          <a:endParaRPr lang="en-US" sz="1400" b="1">
            <a:solidFill>
              <a:sysClr val="windowText" lastClr="000000"/>
            </a:solidFill>
          </a:endParaRPr>
        </a:p>
      </dgm:t>
    </dgm:pt>
    <dgm:pt modelId="{D0E5DFB4-E541-4FD8-8276-0B2EA2EFFC44}" type="pres">
      <dgm:prSet presAssocID="{752D53D9-B24A-4DE8-933E-240811D5C6A4}" presName="Name0" presStyleCnt="0">
        <dgm:presLayoutVars>
          <dgm:dir/>
          <dgm:animLvl val="lvl"/>
          <dgm:resizeHandles val="exact"/>
        </dgm:presLayoutVars>
      </dgm:prSet>
      <dgm:spPr/>
    </dgm:pt>
    <dgm:pt modelId="{7A562767-2745-4405-97CF-AF22CA717B35}" type="pres">
      <dgm:prSet presAssocID="{0A4D568B-27EB-46C6-9E23-997034E80CE4}" presName="boxAndChildren" presStyleCnt="0"/>
      <dgm:spPr/>
    </dgm:pt>
    <dgm:pt modelId="{00284ACE-92E7-42AE-9AF0-7A10394B3507}" type="pres">
      <dgm:prSet presAssocID="{0A4D568B-27EB-46C6-9E23-997034E80CE4}" presName="parentTextBox" presStyleLbl="node1" presStyleIdx="0" presStyleCnt="4"/>
      <dgm:spPr/>
    </dgm:pt>
    <dgm:pt modelId="{320B63AC-B5BE-4C39-90E1-85CB72432AD5}" type="pres">
      <dgm:prSet presAssocID="{B1AE4BF0-9E2B-456D-B015-FD1A6F2ABCF3}" presName="sp" presStyleCnt="0"/>
      <dgm:spPr/>
    </dgm:pt>
    <dgm:pt modelId="{E549D48B-4E7A-4F12-96E1-93A28C59C453}" type="pres">
      <dgm:prSet presAssocID="{27A82841-2180-45E7-8E71-17E8AB9CEE0C}" presName="arrowAndChildren" presStyleCnt="0"/>
      <dgm:spPr/>
    </dgm:pt>
    <dgm:pt modelId="{B0AF00B8-F396-429C-BC24-4BF1F50A2DA8}" type="pres">
      <dgm:prSet presAssocID="{27A82841-2180-45E7-8E71-17E8AB9CEE0C}" presName="parentTextArrow" presStyleLbl="node1" presStyleIdx="1" presStyleCnt="4"/>
      <dgm:spPr/>
    </dgm:pt>
    <dgm:pt modelId="{CCB5E409-7179-46EF-AB03-AE5127D583AF}" type="pres">
      <dgm:prSet presAssocID="{8236B041-6C54-417A-93CF-358757C085F9}" presName="sp" presStyleCnt="0"/>
      <dgm:spPr/>
    </dgm:pt>
    <dgm:pt modelId="{8FB94D50-56B5-4744-8B96-E4A7C7CB72AF}" type="pres">
      <dgm:prSet presAssocID="{CF0328B3-EFC8-4BA8-940E-F4A3287D94A2}" presName="arrowAndChildren" presStyleCnt="0"/>
      <dgm:spPr/>
    </dgm:pt>
    <dgm:pt modelId="{476E6044-A619-499B-A1A3-E65CB251EAD4}" type="pres">
      <dgm:prSet presAssocID="{CF0328B3-EFC8-4BA8-940E-F4A3287D94A2}" presName="parentTextArrow" presStyleLbl="node1" presStyleIdx="2" presStyleCnt="4"/>
      <dgm:spPr/>
    </dgm:pt>
    <dgm:pt modelId="{48283898-EE91-422E-80FA-3ECB06B373EF}" type="pres">
      <dgm:prSet presAssocID="{23452BE0-949E-4B4C-80A4-852507F81845}" presName="sp" presStyleCnt="0"/>
      <dgm:spPr/>
    </dgm:pt>
    <dgm:pt modelId="{05300ECC-AB21-4CF6-9CEE-D15608BC6579}" type="pres">
      <dgm:prSet presAssocID="{B12D1426-BE72-4951-96CF-13D01A94E099}" presName="arrowAndChildren" presStyleCnt="0"/>
      <dgm:spPr/>
    </dgm:pt>
    <dgm:pt modelId="{887CB2A0-2805-466A-8CFE-17E3DF35EAEE}" type="pres">
      <dgm:prSet presAssocID="{B12D1426-BE72-4951-96CF-13D01A94E099}" presName="parentTextArrow" presStyleLbl="node1" presStyleIdx="3" presStyleCnt="4"/>
      <dgm:spPr/>
    </dgm:pt>
  </dgm:ptLst>
  <dgm:cxnLst>
    <dgm:cxn modelId="{43523305-4B77-4939-8AB8-3F86820FA0A0}" srcId="{752D53D9-B24A-4DE8-933E-240811D5C6A4}" destId="{27A82841-2180-45E7-8E71-17E8AB9CEE0C}" srcOrd="2" destOrd="0" parTransId="{B5300803-0AAA-4D87-B00B-A1BFF63DE17F}" sibTransId="{B1AE4BF0-9E2B-456D-B015-FD1A6F2ABCF3}"/>
    <dgm:cxn modelId="{74F1ED1D-2AB8-435A-82A9-F937CA8C324C}" type="presOf" srcId="{0A4D568B-27EB-46C6-9E23-997034E80CE4}" destId="{00284ACE-92E7-42AE-9AF0-7A10394B3507}" srcOrd="0" destOrd="0" presId="urn:microsoft.com/office/officeart/2005/8/layout/process4"/>
    <dgm:cxn modelId="{DBB0E33D-0C61-4148-86F4-1468D8209FAB}" srcId="{752D53D9-B24A-4DE8-933E-240811D5C6A4}" destId="{B12D1426-BE72-4951-96CF-13D01A94E099}" srcOrd="0" destOrd="0" parTransId="{F60263B4-DEFD-4D4A-B402-69EDCDCE1721}" sibTransId="{23452BE0-949E-4B4C-80A4-852507F81845}"/>
    <dgm:cxn modelId="{3319A975-34BD-4046-863F-795071176CD2}" srcId="{752D53D9-B24A-4DE8-933E-240811D5C6A4}" destId="{CF0328B3-EFC8-4BA8-940E-F4A3287D94A2}" srcOrd="1" destOrd="0" parTransId="{57E2C7AB-3160-4B99-80B1-4C4ECE55ED6B}" sibTransId="{8236B041-6C54-417A-93CF-358757C085F9}"/>
    <dgm:cxn modelId="{2D2FF29A-8864-4EAA-9487-DCB9B208407F}" type="presOf" srcId="{752D53D9-B24A-4DE8-933E-240811D5C6A4}" destId="{D0E5DFB4-E541-4FD8-8276-0B2EA2EFFC44}" srcOrd="0" destOrd="0" presId="urn:microsoft.com/office/officeart/2005/8/layout/process4"/>
    <dgm:cxn modelId="{441EF7A3-7CD1-439A-9AB8-AFB0694C1F1F}" srcId="{752D53D9-B24A-4DE8-933E-240811D5C6A4}" destId="{0A4D568B-27EB-46C6-9E23-997034E80CE4}" srcOrd="3" destOrd="0" parTransId="{D0C4F32C-F398-411A-B8FE-FD1C4B1B7185}" sibTransId="{D6FB10C8-955E-433A-ABDB-B9F3F5FCEA45}"/>
    <dgm:cxn modelId="{B78424AE-672A-4043-82A2-F802ABE92741}" type="presOf" srcId="{27A82841-2180-45E7-8E71-17E8AB9CEE0C}" destId="{B0AF00B8-F396-429C-BC24-4BF1F50A2DA8}" srcOrd="0" destOrd="0" presId="urn:microsoft.com/office/officeart/2005/8/layout/process4"/>
    <dgm:cxn modelId="{983911B9-15DE-4051-ADD3-C4287AA2ECD9}" type="presOf" srcId="{B12D1426-BE72-4951-96CF-13D01A94E099}" destId="{887CB2A0-2805-466A-8CFE-17E3DF35EAEE}" srcOrd="0" destOrd="0" presId="urn:microsoft.com/office/officeart/2005/8/layout/process4"/>
    <dgm:cxn modelId="{1761EECD-D160-4374-BB6E-C2AA451DBCD6}" type="presOf" srcId="{CF0328B3-EFC8-4BA8-940E-F4A3287D94A2}" destId="{476E6044-A619-499B-A1A3-E65CB251EAD4}" srcOrd="0" destOrd="0" presId="urn:microsoft.com/office/officeart/2005/8/layout/process4"/>
    <dgm:cxn modelId="{439B53A2-9020-4109-86DC-DEDA742B6FF7}" type="presParOf" srcId="{D0E5DFB4-E541-4FD8-8276-0B2EA2EFFC44}" destId="{7A562767-2745-4405-97CF-AF22CA717B35}" srcOrd="0" destOrd="0" presId="urn:microsoft.com/office/officeart/2005/8/layout/process4"/>
    <dgm:cxn modelId="{333E9C96-7D2D-40D3-BDF8-57C18EAED42F}" type="presParOf" srcId="{7A562767-2745-4405-97CF-AF22CA717B35}" destId="{00284ACE-92E7-42AE-9AF0-7A10394B3507}" srcOrd="0" destOrd="0" presId="urn:microsoft.com/office/officeart/2005/8/layout/process4"/>
    <dgm:cxn modelId="{3F719436-B1F5-474E-AC8D-7B8A160F8101}" type="presParOf" srcId="{D0E5DFB4-E541-4FD8-8276-0B2EA2EFFC44}" destId="{320B63AC-B5BE-4C39-90E1-85CB72432AD5}" srcOrd="1" destOrd="0" presId="urn:microsoft.com/office/officeart/2005/8/layout/process4"/>
    <dgm:cxn modelId="{A86E07D5-D105-44C2-BD7B-E3CE0E782612}" type="presParOf" srcId="{D0E5DFB4-E541-4FD8-8276-0B2EA2EFFC44}" destId="{E549D48B-4E7A-4F12-96E1-93A28C59C453}" srcOrd="2" destOrd="0" presId="urn:microsoft.com/office/officeart/2005/8/layout/process4"/>
    <dgm:cxn modelId="{3C6C9C02-A622-4BE5-A32D-B4CB11C35675}" type="presParOf" srcId="{E549D48B-4E7A-4F12-96E1-93A28C59C453}" destId="{B0AF00B8-F396-429C-BC24-4BF1F50A2DA8}" srcOrd="0" destOrd="0" presId="urn:microsoft.com/office/officeart/2005/8/layout/process4"/>
    <dgm:cxn modelId="{AE06C1FB-11BC-43F9-BC49-655B113DDEAA}" type="presParOf" srcId="{D0E5DFB4-E541-4FD8-8276-0B2EA2EFFC44}" destId="{CCB5E409-7179-46EF-AB03-AE5127D583AF}" srcOrd="3" destOrd="0" presId="urn:microsoft.com/office/officeart/2005/8/layout/process4"/>
    <dgm:cxn modelId="{EF882F20-D1E5-442B-A66B-186F2337C099}" type="presParOf" srcId="{D0E5DFB4-E541-4FD8-8276-0B2EA2EFFC44}" destId="{8FB94D50-56B5-4744-8B96-E4A7C7CB72AF}" srcOrd="4" destOrd="0" presId="urn:microsoft.com/office/officeart/2005/8/layout/process4"/>
    <dgm:cxn modelId="{707C70B5-019C-4C85-87C4-AD8592F26175}" type="presParOf" srcId="{8FB94D50-56B5-4744-8B96-E4A7C7CB72AF}" destId="{476E6044-A619-499B-A1A3-E65CB251EAD4}" srcOrd="0" destOrd="0" presId="urn:microsoft.com/office/officeart/2005/8/layout/process4"/>
    <dgm:cxn modelId="{32B9498F-42EC-4B46-BE28-1C4E2C165749}" type="presParOf" srcId="{D0E5DFB4-E541-4FD8-8276-0B2EA2EFFC44}" destId="{48283898-EE91-422E-80FA-3ECB06B373EF}" srcOrd="5" destOrd="0" presId="urn:microsoft.com/office/officeart/2005/8/layout/process4"/>
    <dgm:cxn modelId="{BE78DC35-50FA-44C8-8F19-0257EC29054F}" type="presParOf" srcId="{D0E5DFB4-E541-4FD8-8276-0B2EA2EFFC44}" destId="{05300ECC-AB21-4CF6-9CEE-D15608BC6579}" srcOrd="6" destOrd="0" presId="urn:microsoft.com/office/officeart/2005/8/layout/process4"/>
    <dgm:cxn modelId="{8C058B24-F23F-4062-94DA-D1DFB1F5FE38}" type="presParOf" srcId="{05300ECC-AB21-4CF6-9CEE-D15608BC6579}" destId="{887CB2A0-2805-466A-8CFE-17E3DF35EAEE}"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84ACE-92E7-42AE-9AF0-7A10394B3507}">
      <dsp:nvSpPr>
        <dsp:cNvPr id="0" name=""/>
        <dsp:cNvSpPr/>
      </dsp:nvSpPr>
      <dsp:spPr>
        <a:xfrm>
          <a:off x="0" y="3747665"/>
          <a:ext cx="7534958" cy="8198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The information will be shared with the DfE to support our understanding of school engagement in ITT and may be shared with accredited ITT providers as part of TSH engagement with them. </a:t>
          </a:r>
          <a:endParaRPr lang="en-US" sz="1400" b="0" kern="1200"/>
        </a:p>
      </dsp:txBody>
      <dsp:txXfrm>
        <a:off x="0" y="3747665"/>
        <a:ext cx="7534958" cy="819897"/>
      </dsp:txXfrm>
    </dsp:sp>
    <dsp:sp modelId="{B0AF00B8-F396-429C-BC24-4BF1F50A2DA8}">
      <dsp:nvSpPr>
        <dsp:cNvPr id="0" name=""/>
        <dsp:cNvSpPr/>
      </dsp:nvSpPr>
      <dsp:spPr>
        <a:xfrm rot="10800000">
          <a:off x="0" y="2498961"/>
          <a:ext cx="7534958" cy="126100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latin typeface="Arial" panose="020B0604020202020204" pitchFamily="34" charset="0"/>
              <a:cs typeface="Arial" panose="020B0604020202020204" pitchFamily="34" charset="0"/>
            </a:rPr>
            <a:t>This is not personal data. This is not mandatory, but the DfE strongly encourages schools to engage with TSHs and provide this information. </a:t>
          </a:r>
          <a:endParaRPr lang="en-US" sz="1400" b="0" kern="1200"/>
        </a:p>
      </dsp:txBody>
      <dsp:txXfrm rot="10800000">
        <a:off x="0" y="2498961"/>
        <a:ext cx="7534958" cy="819361"/>
      </dsp:txXfrm>
    </dsp:sp>
    <dsp:sp modelId="{476E6044-A619-499B-A1A3-E65CB251EAD4}">
      <dsp:nvSpPr>
        <dsp:cNvPr id="0" name=""/>
        <dsp:cNvSpPr/>
      </dsp:nvSpPr>
      <dsp:spPr>
        <a:xfrm rot="10800000">
          <a:off x="0" y="1250257"/>
          <a:ext cx="7534958" cy="126100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kern="1200"/>
            <a:t>You will be contacted by your local TSH to understand your current and possible future engagement with ITT. The TSH will collect a range of data on your engagement with ITT. </a:t>
          </a:r>
          <a:endParaRPr lang="en-US" sz="1400" b="0" kern="1200">
            <a:latin typeface="Arial" panose="020B0604020202020204" pitchFamily="34" charset="0"/>
            <a:cs typeface="Arial" panose="020B0604020202020204" pitchFamily="34" charset="0"/>
          </a:endParaRPr>
        </a:p>
      </dsp:txBody>
      <dsp:txXfrm rot="10800000">
        <a:off x="0" y="1250257"/>
        <a:ext cx="7534958" cy="819361"/>
      </dsp:txXfrm>
    </dsp:sp>
    <dsp:sp modelId="{887CB2A0-2805-466A-8CFE-17E3DF35EAEE}">
      <dsp:nvSpPr>
        <dsp:cNvPr id="0" name=""/>
        <dsp:cNvSpPr/>
      </dsp:nvSpPr>
      <dsp:spPr>
        <a:xfrm rot="10800000">
          <a:off x="0" y="1553"/>
          <a:ext cx="7534958" cy="126100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0" i="0" kern="1200"/>
            <a:t>DfE are aiming to build a picture on situations where there is a surplus of trainees in a specific location, and similarly where there is a surplus of school placements available but not enough trainees, to ensure all schools have access to high quality and well-trained teachers.</a:t>
          </a:r>
          <a:endParaRPr lang="en-US" sz="1400" b="0" i="0" kern="1200"/>
        </a:p>
      </dsp:txBody>
      <dsp:txXfrm rot="10800000">
        <a:off x="0" y="1553"/>
        <a:ext cx="7534958" cy="8193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15/01/2024</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15/01/2024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25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19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20</a:t>
            </a:fld>
            <a:endParaRPr lang="en-GB"/>
          </a:p>
        </p:txBody>
      </p:sp>
    </p:spTree>
    <p:extLst>
      <p:ext uri="{BB962C8B-B14F-4D97-AF65-F5344CB8AC3E}">
        <p14:creationId xmlns:p14="http://schemas.microsoft.com/office/powerpoint/2010/main" val="248577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15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26</a:t>
            </a:fld>
            <a:endParaRPr lang="en-GB"/>
          </a:p>
        </p:txBody>
      </p:sp>
    </p:spTree>
    <p:extLst>
      <p:ext uri="{BB962C8B-B14F-4D97-AF65-F5344CB8AC3E}">
        <p14:creationId xmlns:p14="http://schemas.microsoft.com/office/powerpoint/2010/main" val="154067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01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79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86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832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01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A4DD9D9D-63DF-4D80-B06D-555D7C91958C}" type="slidenum">
              <a:rPr lang="en-GB" smtClean="0"/>
              <a:t>2</a:t>
            </a:fld>
            <a:endParaRPr lang="en-GB"/>
          </a:p>
        </p:txBody>
      </p:sp>
    </p:spTree>
    <p:extLst>
      <p:ext uri="{BB962C8B-B14F-4D97-AF65-F5344CB8AC3E}">
        <p14:creationId xmlns:p14="http://schemas.microsoft.com/office/powerpoint/2010/main" val="350331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37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2fbf0a92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2fbf0a9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040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62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16f5f8b4a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16f5f8b4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52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a9e6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a9e6d2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8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f9dd266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f9dd266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309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81172" y="2324670"/>
            <a:ext cx="547206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81172" y="6253382"/>
            <a:ext cx="2422247" cy="374650"/>
          </a:xfrm>
        </p:spPr>
        <p:txBody>
          <a:bodyPr lIns="0" tIns="0" rIns="0" bIns="0">
            <a:noAutofit/>
          </a:bodyPr>
          <a:lstStyle>
            <a:lvl1pPr marL="0" indent="0" algn="l">
              <a:buNone/>
              <a:defRPr sz="1200">
                <a:solidFill>
                  <a:schemeClr val="tx1"/>
                </a:solidFill>
              </a:defRPr>
            </a:lvl1pPr>
            <a:lvl5pPr marL="744064"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81172" y="3124193"/>
            <a:ext cx="5472061" cy="790776"/>
          </a:xfrm>
        </p:spPr>
        <p:txBody>
          <a:bodyPr lIns="0" tIns="0" rIns="0" bIns="0">
            <a:noAutofit/>
          </a:bodyPr>
          <a:lstStyle>
            <a:lvl1pPr>
              <a:defRPr sz="3600" b="0">
                <a:solidFill>
                  <a:schemeClr val="tx1"/>
                </a:solidFill>
              </a:defRPr>
            </a:lvl1pPr>
          </a:lstStyle>
          <a:p>
            <a:pPr lvl="0"/>
            <a:r>
              <a:rPr lang="en-US"/>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0052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78" lvl="0" indent="-342882">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2"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4" lvl="8" indent="-31748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3174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178" lvl="0" indent="-317484">
              <a:spcBef>
                <a:spcPts val="0"/>
              </a:spcBef>
              <a:spcAft>
                <a:spcPts val="0"/>
              </a:spcAft>
              <a:buSzPts val="1400"/>
              <a:buChar char="●"/>
              <a:defRPr sz="14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2"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4" lvl="8" indent="-304784">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178" lvl="0" indent="-317484">
              <a:spcBef>
                <a:spcPts val="0"/>
              </a:spcBef>
              <a:spcAft>
                <a:spcPts val="0"/>
              </a:spcAft>
              <a:buSzPts val="1400"/>
              <a:buChar char="●"/>
              <a:defRPr sz="14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2"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4" lvl="8" indent="-304784">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8104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0312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78" lvl="0" indent="-304784">
              <a:spcBef>
                <a:spcPts val="0"/>
              </a:spcBef>
              <a:spcAft>
                <a:spcPts val="0"/>
              </a:spcAft>
              <a:buSzPts val="1200"/>
              <a:buChar char="●"/>
              <a:defRPr sz="1200"/>
            </a:lvl1pPr>
            <a:lvl2pPr marL="914354" lvl="1" indent="-304784">
              <a:spcBef>
                <a:spcPts val="0"/>
              </a:spcBef>
              <a:spcAft>
                <a:spcPts val="0"/>
              </a:spcAft>
              <a:buSzPts val="1200"/>
              <a:buChar char="○"/>
              <a:defRPr sz="1200"/>
            </a:lvl2pPr>
            <a:lvl3pPr marL="1371532" lvl="2" indent="-304784">
              <a:spcBef>
                <a:spcPts val="0"/>
              </a:spcBef>
              <a:spcAft>
                <a:spcPts val="0"/>
              </a:spcAft>
              <a:buSzPts val="1200"/>
              <a:buChar char="■"/>
              <a:defRPr sz="1200"/>
            </a:lvl3pPr>
            <a:lvl4pPr marL="1828709" lvl="3" indent="-304784">
              <a:spcBef>
                <a:spcPts val="0"/>
              </a:spcBef>
              <a:spcAft>
                <a:spcPts val="0"/>
              </a:spcAft>
              <a:buSzPts val="1200"/>
              <a:buChar char="●"/>
              <a:defRPr sz="1200"/>
            </a:lvl4pPr>
            <a:lvl5pPr marL="2285886" lvl="4" indent="-304784">
              <a:spcBef>
                <a:spcPts val="0"/>
              </a:spcBef>
              <a:spcAft>
                <a:spcPts val="0"/>
              </a:spcAft>
              <a:buSzPts val="1200"/>
              <a:buChar char="○"/>
              <a:defRPr sz="1200"/>
            </a:lvl5pPr>
            <a:lvl6pPr marL="2743062" lvl="5" indent="-304784">
              <a:spcBef>
                <a:spcPts val="0"/>
              </a:spcBef>
              <a:spcAft>
                <a:spcPts val="0"/>
              </a:spcAft>
              <a:buSzPts val="1200"/>
              <a:buChar char="■"/>
              <a:defRPr sz="1200"/>
            </a:lvl6pPr>
            <a:lvl7pPr marL="3200240" lvl="6" indent="-304784">
              <a:spcBef>
                <a:spcPts val="0"/>
              </a:spcBef>
              <a:spcAft>
                <a:spcPts val="0"/>
              </a:spcAft>
              <a:buSzPts val="1200"/>
              <a:buChar char="●"/>
              <a:defRPr sz="1200"/>
            </a:lvl7pPr>
            <a:lvl8pPr marL="3657418" lvl="7" indent="-304784">
              <a:spcBef>
                <a:spcPts val="0"/>
              </a:spcBef>
              <a:spcAft>
                <a:spcPts val="0"/>
              </a:spcAft>
              <a:buSzPts val="1200"/>
              <a:buChar char="○"/>
              <a:defRPr sz="1200"/>
            </a:lvl8pPr>
            <a:lvl9pPr marL="4114594" lvl="8" indent="-304784">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8412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393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78" lvl="0" indent="-342882">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2"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4" lvl="8" indent="-317484">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468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78" lvl="0" indent="-228589">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8478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78" lvl="0" indent="-342882" algn="ctr">
              <a:spcBef>
                <a:spcPts val="0"/>
              </a:spcBef>
              <a:spcAft>
                <a:spcPts val="0"/>
              </a:spcAft>
              <a:buSzPts val="1800"/>
              <a:buChar char="●"/>
              <a:defRPr/>
            </a:lvl1pPr>
            <a:lvl2pPr marL="914354" lvl="1" indent="-317484" algn="ctr">
              <a:spcBef>
                <a:spcPts val="0"/>
              </a:spcBef>
              <a:spcAft>
                <a:spcPts val="0"/>
              </a:spcAft>
              <a:buSzPts val="1400"/>
              <a:buChar char="○"/>
              <a:defRPr/>
            </a:lvl2pPr>
            <a:lvl3pPr marL="1371532" lvl="2" indent="-317484" algn="ctr">
              <a:spcBef>
                <a:spcPts val="0"/>
              </a:spcBef>
              <a:spcAft>
                <a:spcPts val="0"/>
              </a:spcAft>
              <a:buSzPts val="1400"/>
              <a:buChar char="■"/>
              <a:defRPr/>
            </a:lvl3pPr>
            <a:lvl4pPr marL="1828709" lvl="3" indent="-317484" algn="ctr">
              <a:spcBef>
                <a:spcPts val="0"/>
              </a:spcBef>
              <a:spcAft>
                <a:spcPts val="0"/>
              </a:spcAft>
              <a:buSzPts val="1400"/>
              <a:buChar char="●"/>
              <a:defRPr/>
            </a:lvl4pPr>
            <a:lvl5pPr marL="2285886" lvl="4" indent="-317484" algn="ctr">
              <a:spcBef>
                <a:spcPts val="0"/>
              </a:spcBef>
              <a:spcAft>
                <a:spcPts val="0"/>
              </a:spcAft>
              <a:buSzPts val="1400"/>
              <a:buChar char="○"/>
              <a:defRPr/>
            </a:lvl5pPr>
            <a:lvl6pPr marL="2743062" lvl="5" indent="-317484" algn="ctr">
              <a:spcBef>
                <a:spcPts val="0"/>
              </a:spcBef>
              <a:spcAft>
                <a:spcPts val="0"/>
              </a:spcAft>
              <a:buSzPts val="1400"/>
              <a:buChar char="■"/>
              <a:defRPr/>
            </a:lvl6pPr>
            <a:lvl7pPr marL="3200240" lvl="6" indent="-317484" algn="ctr">
              <a:spcBef>
                <a:spcPts val="0"/>
              </a:spcBef>
              <a:spcAft>
                <a:spcPts val="0"/>
              </a:spcAft>
              <a:buSzPts val="1400"/>
              <a:buChar char="●"/>
              <a:defRPr/>
            </a:lvl7pPr>
            <a:lvl8pPr marL="3657418" lvl="7" indent="-317484" algn="ctr">
              <a:spcBef>
                <a:spcPts val="0"/>
              </a:spcBef>
              <a:spcAft>
                <a:spcPts val="0"/>
              </a:spcAft>
              <a:buSzPts val="1400"/>
              <a:buChar char="○"/>
              <a:defRPr/>
            </a:lvl8pPr>
            <a:lvl9pPr marL="4114594" lvl="8" indent="-317484"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3363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9523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8945" y="2836677"/>
            <a:ext cx="5619583"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C521-950F-C5CE-15F2-BD7227EE212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0B9995E5-4C74-92A5-7630-FAB5FDB657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CCC88A88-1C8C-1319-4FB9-3A63FF0FC6E4}"/>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5" name="Footer Placeholder 4">
            <a:extLst>
              <a:ext uri="{FF2B5EF4-FFF2-40B4-BE49-F238E27FC236}">
                <a16:creationId xmlns:a16="http://schemas.microsoft.com/office/drawing/2014/main" id="{A9CD6A2D-C870-5B09-BA77-1906C2FAB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77810-487D-6C1E-A791-57FCA2289A77}"/>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262893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93B2-0615-A476-F8A6-E643BCCB44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8BCE69-5D05-00D7-C273-58BCC0EBF2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0EB45B-83C7-6FB8-6375-B782567E5B04}"/>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5" name="Footer Placeholder 4">
            <a:extLst>
              <a:ext uri="{FF2B5EF4-FFF2-40B4-BE49-F238E27FC236}">
                <a16:creationId xmlns:a16="http://schemas.microsoft.com/office/drawing/2014/main" id="{658A908B-7BD8-C455-FF48-36A22CFC05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BA2CA-F1FA-6212-2A9D-7913131BE622}"/>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1610658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9B4B-2DB2-CFB2-3317-DED43D639405}"/>
              </a:ext>
            </a:extLst>
          </p:cNvPr>
          <p:cNvSpPr>
            <a:spLocks noGrp="1"/>
          </p:cNvSpPr>
          <p:nvPr>
            <p:ph type="title"/>
          </p:nvPr>
        </p:nvSpPr>
        <p:spPr>
          <a:xfrm>
            <a:off x="623888" y="1709747"/>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784FDC42-3C23-C064-3594-927F0CD09AD0}"/>
              </a:ext>
            </a:extLst>
          </p:cNvPr>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04CB9A-A876-600C-4381-10C7C8B640E0}"/>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5" name="Footer Placeholder 4">
            <a:extLst>
              <a:ext uri="{FF2B5EF4-FFF2-40B4-BE49-F238E27FC236}">
                <a16:creationId xmlns:a16="http://schemas.microsoft.com/office/drawing/2014/main" id="{09C926AB-5855-1920-CB90-992B1B4211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32BF50-5801-AE6E-09DB-FE9A66B66A88}"/>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420345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4268-D10D-FB20-3881-D7B5182D9A8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BD1B8D1-EBED-94A3-61CC-CCC20A2AD323}"/>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1F20226-465D-565C-81A4-84C2CEA6F0D9}"/>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CDCF1F-91E6-4E38-1493-17AB9904613B}"/>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6" name="Footer Placeholder 5">
            <a:extLst>
              <a:ext uri="{FF2B5EF4-FFF2-40B4-BE49-F238E27FC236}">
                <a16:creationId xmlns:a16="http://schemas.microsoft.com/office/drawing/2014/main" id="{34767BF3-F390-8026-4B3C-AB094CACD9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B3C59-4825-5D4A-CFE5-7F722514C567}"/>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845426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1BC7-545B-DEB5-733A-AF91491BE55F}"/>
              </a:ext>
            </a:extLst>
          </p:cNvPr>
          <p:cNvSpPr>
            <a:spLocks noGrp="1"/>
          </p:cNvSpPr>
          <p:nvPr>
            <p:ph type="title"/>
          </p:nvPr>
        </p:nvSpPr>
        <p:spPr>
          <a:xfrm>
            <a:off x="629841" y="365129"/>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3156615-0163-C0F0-66F7-59E7161CEA3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495D0E8-9EC7-8C96-CFC8-5E7437D64AF7}"/>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848836A-3523-245F-9D69-B693E4D3095E}"/>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A4346FF-DF30-4AF6-D6EA-F55A052B1A35}"/>
              </a:ext>
            </a:extLst>
          </p:cNvPr>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993946B-7CB9-8EB4-E39A-33F22A5FEB63}"/>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8" name="Footer Placeholder 7">
            <a:extLst>
              <a:ext uri="{FF2B5EF4-FFF2-40B4-BE49-F238E27FC236}">
                <a16:creationId xmlns:a16="http://schemas.microsoft.com/office/drawing/2014/main" id="{F1BE1CD5-CDB1-023C-E7A1-40F7C6FBE5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8CA323-0A4D-F333-3183-7576C504054A}"/>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204489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2CEF-9099-5643-B822-AEA8EDF0398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CC27D2B-A615-A9DA-504C-C83EAC883150}"/>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4" name="Footer Placeholder 3">
            <a:extLst>
              <a:ext uri="{FF2B5EF4-FFF2-40B4-BE49-F238E27FC236}">
                <a16:creationId xmlns:a16="http://schemas.microsoft.com/office/drawing/2014/main" id="{D582A271-F373-E254-947F-F266BE48FE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5E0643-8EC4-B2F2-CA5B-FDDB2C4E5937}"/>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1459987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2C62B-2CB8-FF7D-7D10-B25D05D6E07F}"/>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3" name="Footer Placeholder 2">
            <a:extLst>
              <a:ext uri="{FF2B5EF4-FFF2-40B4-BE49-F238E27FC236}">
                <a16:creationId xmlns:a16="http://schemas.microsoft.com/office/drawing/2014/main" id="{64C5E56C-2128-3519-B637-1B691BE8C3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A8005F-B834-037F-5020-299EDD0B646D}"/>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088393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C9FF-3029-D365-F085-3C4EE05F8EFE}"/>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8C684E12-C780-7691-F359-513F27A846D4}"/>
              </a:ext>
            </a:extLst>
          </p:cNvPr>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1CF4B22-D434-9675-7226-0782C44318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F0EC266-54CA-9C85-C078-EC9D67211D29}"/>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6" name="Footer Placeholder 5">
            <a:extLst>
              <a:ext uri="{FF2B5EF4-FFF2-40B4-BE49-F238E27FC236}">
                <a16:creationId xmlns:a16="http://schemas.microsoft.com/office/drawing/2014/main" id="{4DD95ED4-9CDD-E4FC-5F55-A6BA9E7096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B694CE-EF38-584A-248B-B1EDAF8B2655}"/>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362573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F30F0-78AD-9B08-53D9-F2C3BAAABE3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DEDC069F-79A2-3911-FF6B-0795B5CEC650}"/>
              </a:ext>
            </a:extLst>
          </p:cNvPr>
          <p:cNvSpPr>
            <a:spLocks noGrp="1"/>
          </p:cNvSpPr>
          <p:nvPr>
            <p:ph type="pic" idx="1"/>
          </p:nvPr>
        </p:nvSpPr>
        <p:spPr>
          <a:xfrm>
            <a:off x="3887391" y="987434"/>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4049B66-02BB-847C-8047-9BDC7FE8A8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E2E2EEE-F88B-CEC8-B0DD-71C3866AB878}"/>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6" name="Footer Placeholder 5">
            <a:extLst>
              <a:ext uri="{FF2B5EF4-FFF2-40B4-BE49-F238E27FC236}">
                <a16:creationId xmlns:a16="http://schemas.microsoft.com/office/drawing/2014/main" id="{0C2799BD-EDEA-EB9C-A36A-E978F5ED2A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4A1CF3-810A-35F6-37FE-A5AF9B4ED22E}"/>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218703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9F18-0B53-07AA-9FA1-6C44D7B76A1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4E0B82-7EAC-427D-1639-ABA954476D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1AF6279-F98E-2FF5-197B-75711DB9A6FD}"/>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5" name="Footer Placeholder 4">
            <a:extLst>
              <a:ext uri="{FF2B5EF4-FFF2-40B4-BE49-F238E27FC236}">
                <a16:creationId xmlns:a16="http://schemas.microsoft.com/office/drawing/2014/main" id="{7EFBE299-FD19-3B23-7AA5-302F416557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43DC4-9BBD-C258-741C-B6D7FF66CF9F}"/>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41798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6" y="1418406"/>
            <a:ext cx="7986713"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86467166"/>
      </p:ext>
    </p:extLst>
  </p:cSld>
  <p:clrMapOvr>
    <a:masterClrMapping/>
  </p:clrMapOvr>
  <p:extLst>
    <p:ext uri="{DCECCB84-F9BA-43D5-87BE-67443E8EF086}">
      <p15:sldGuideLst xmlns:p15="http://schemas.microsoft.com/office/powerpoint/2012/main">
        <p15:guide id="1" orient="horz" pos="377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E2CE2-1B76-B768-8725-01D4FB94DA7C}"/>
              </a:ext>
            </a:extLst>
          </p:cNvPr>
          <p:cNvSpPr>
            <a:spLocks noGrp="1"/>
          </p:cNvSpPr>
          <p:nvPr>
            <p:ph type="title" orient="vert"/>
          </p:nvPr>
        </p:nvSpPr>
        <p:spPr>
          <a:xfrm>
            <a:off x="6543676"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889B784-763E-5362-C8C8-7AB77D0B831E}"/>
              </a:ext>
            </a:extLst>
          </p:cNvPr>
          <p:cNvSpPr>
            <a:spLocks noGrp="1"/>
          </p:cNvSpPr>
          <p:nvPr>
            <p:ph type="body" orient="vert" idx="1"/>
          </p:nvPr>
        </p:nvSpPr>
        <p:spPr>
          <a:xfrm>
            <a:off x="628652"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62F321-D34D-4E84-FC38-57DBA1E14B74}"/>
              </a:ext>
            </a:extLst>
          </p:cNvPr>
          <p:cNvSpPr>
            <a:spLocks noGrp="1"/>
          </p:cNvSpPr>
          <p:nvPr>
            <p:ph type="dt" sz="half" idx="10"/>
          </p:nvPr>
        </p:nvSpPr>
        <p:spPr/>
        <p:txBody>
          <a:bodyPr/>
          <a:lstStyle/>
          <a:p>
            <a:fld id="{261A0BAE-B1B8-4280-A96A-865229BDB152}" type="datetimeFigureOut">
              <a:rPr lang="en-GB" smtClean="0"/>
              <a:t>15/01/2024</a:t>
            </a:fld>
            <a:endParaRPr lang="en-GB"/>
          </a:p>
        </p:txBody>
      </p:sp>
      <p:sp>
        <p:nvSpPr>
          <p:cNvPr id="5" name="Footer Placeholder 4">
            <a:extLst>
              <a:ext uri="{FF2B5EF4-FFF2-40B4-BE49-F238E27FC236}">
                <a16:creationId xmlns:a16="http://schemas.microsoft.com/office/drawing/2014/main" id="{BDB43E21-4745-EE24-FC0D-2840A19572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D3D06-F483-30A3-DD94-3E720B0E8311}"/>
              </a:ext>
            </a:extLst>
          </p:cNvPr>
          <p:cNvSpPr>
            <a:spLocks noGrp="1"/>
          </p:cNvSpPr>
          <p:nvPr>
            <p:ph type="sldNum" sz="quarter" idx="12"/>
          </p:nvPr>
        </p:nvSpPr>
        <p:spPr/>
        <p:txBody>
          <a:bodyPr/>
          <a:lstStyle/>
          <a:p>
            <a:fld id="{5C6DE7E0-D822-4C0A-A5C7-837B9DCF3DBF}" type="slidenum">
              <a:rPr lang="en-GB" smtClean="0"/>
              <a:t>‹#›</a:t>
            </a:fld>
            <a:endParaRPr lang="en-GB"/>
          </a:p>
        </p:txBody>
      </p:sp>
    </p:spTree>
    <p:extLst>
      <p:ext uri="{BB962C8B-B14F-4D97-AF65-F5344CB8AC3E}">
        <p14:creationId xmlns:p14="http://schemas.microsoft.com/office/powerpoint/2010/main" val="2024590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9373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4734688" y="1418406"/>
            <a:ext cx="3818762" cy="45664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hasCustomPrompt="1"/>
          </p:nvPr>
        </p:nvSpPr>
        <p:spPr>
          <a:xfrm>
            <a:off x="590400" y="1418406"/>
            <a:ext cx="3838558"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574526" y="541508"/>
            <a:ext cx="7997763"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87" y="6348411"/>
            <a:ext cx="7615675"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3761875" y="1002632"/>
            <a:ext cx="4901278" cy="4702844"/>
          </a:xfrm>
        </p:spPr>
        <p:txBody>
          <a:bodyPr/>
          <a:lstStyle>
            <a:lvl1pPr>
              <a:defRPr>
                <a:solidFill>
                  <a:schemeClr val="tx1"/>
                </a:solidFill>
              </a:defRPr>
            </a:lvl1pPr>
          </a:lstStyle>
          <a:p>
            <a:r>
              <a:rPr lang="en-GB"/>
              <a:t>Click to edit Master title style</a:t>
            </a:r>
          </a:p>
        </p:txBody>
      </p:sp>
    </p:spTree>
    <p:extLst>
      <p:ext uri="{BB962C8B-B14F-4D97-AF65-F5344CB8AC3E}">
        <p14:creationId xmlns:p14="http://schemas.microsoft.com/office/powerpoint/2010/main" val="381909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576269" y="5775086"/>
            <a:ext cx="2230439" cy="946149"/>
          </a:xfrm>
        </p:spPr>
        <p:txBody>
          <a:bodyPr/>
          <a:lstStyle>
            <a:lvl1pPr>
              <a:defRPr sz="11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312279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178" lvl="0" indent="-342882">
              <a:spcBef>
                <a:spcPts val="0"/>
              </a:spcBef>
              <a:spcAft>
                <a:spcPts val="0"/>
              </a:spcAft>
              <a:buSzPts val="1800"/>
              <a:buChar char="●"/>
              <a:defRPr/>
            </a:lvl1pPr>
            <a:lvl2pPr marL="914354" lvl="1" indent="-317484">
              <a:spcBef>
                <a:spcPts val="0"/>
              </a:spcBef>
              <a:spcAft>
                <a:spcPts val="0"/>
              </a:spcAft>
              <a:buSzPts val="1400"/>
              <a:buChar char="○"/>
              <a:defRPr/>
            </a:lvl2pPr>
            <a:lvl3pPr marL="1371532" lvl="2" indent="-317484">
              <a:spcBef>
                <a:spcPts val="0"/>
              </a:spcBef>
              <a:spcAft>
                <a:spcPts val="0"/>
              </a:spcAft>
              <a:buSzPts val="1400"/>
              <a:buChar char="■"/>
              <a:defRPr/>
            </a:lvl3pPr>
            <a:lvl4pPr marL="1828709" lvl="3" indent="-317484">
              <a:spcBef>
                <a:spcPts val="0"/>
              </a:spcBef>
              <a:spcAft>
                <a:spcPts val="0"/>
              </a:spcAft>
              <a:buSzPts val="1400"/>
              <a:buChar char="●"/>
              <a:defRPr/>
            </a:lvl4pPr>
            <a:lvl5pPr marL="2285886" lvl="4" indent="-317484">
              <a:spcBef>
                <a:spcPts val="0"/>
              </a:spcBef>
              <a:spcAft>
                <a:spcPts val="0"/>
              </a:spcAft>
              <a:buSzPts val="1400"/>
              <a:buChar char="○"/>
              <a:defRPr/>
            </a:lvl5pPr>
            <a:lvl6pPr marL="2743062" lvl="5" indent="-317484">
              <a:spcBef>
                <a:spcPts val="0"/>
              </a:spcBef>
              <a:spcAft>
                <a:spcPts val="0"/>
              </a:spcAft>
              <a:buSzPts val="1400"/>
              <a:buChar char="■"/>
              <a:defRPr/>
            </a:lvl6pPr>
            <a:lvl7pPr marL="3200240" lvl="6" indent="-317484">
              <a:spcBef>
                <a:spcPts val="0"/>
              </a:spcBef>
              <a:spcAft>
                <a:spcPts val="0"/>
              </a:spcAft>
              <a:buSzPts val="1400"/>
              <a:buChar char="●"/>
              <a:defRPr/>
            </a:lvl7pPr>
            <a:lvl8pPr marL="3657418" lvl="7" indent="-317484">
              <a:spcBef>
                <a:spcPts val="0"/>
              </a:spcBef>
              <a:spcAft>
                <a:spcPts val="0"/>
              </a:spcAft>
              <a:buSzPts val="1400"/>
              <a:buChar char="○"/>
              <a:defRPr/>
            </a:lvl8pPr>
            <a:lvl9pPr marL="4114594" lvl="8" indent="-317484">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3176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3D8E-DD7A-DD52-96FD-6E6A2C82FAAC}"/>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81FEA2E9-60B5-D252-9612-77C5A59ABC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BAC55B5A-6812-31A2-187B-14EFA3538BB7}"/>
              </a:ext>
            </a:extLst>
          </p:cNvPr>
          <p:cNvSpPr>
            <a:spLocks noGrp="1"/>
          </p:cNvSpPr>
          <p:nvPr>
            <p:ph type="dt" sz="half" idx="10"/>
          </p:nvPr>
        </p:nvSpPr>
        <p:spPr/>
        <p:txBody>
          <a:bodyPr/>
          <a:lstStyle/>
          <a:p>
            <a:fld id="{9BC57E51-A10F-41B6-B977-C76CCEBCF65D}" type="datetimeFigureOut">
              <a:rPr lang="en-GB" smtClean="0"/>
              <a:t>15/01/2024</a:t>
            </a:fld>
            <a:endParaRPr lang="en-GB"/>
          </a:p>
        </p:txBody>
      </p:sp>
      <p:sp>
        <p:nvSpPr>
          <p:cNvPr id="5" name="Footer Placeholder 4">
            <a:extLst>
              <a:ext uri="{FF2B5EF4-FFF2-40B4-BE49-F238E27FC236}">
                <a16:creationId xmlns:a16="http://schemas.microsoft.com/office/drawing/2014/main" id="{D0C3DA46-0CD9-97FB-2B80-F0459F8312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6F85D-5EFD-D2E2-E8E6-2FEA7E542ECF}"/>
              </a:ext>
            </a:extLst>
          </p:cNvPr>
          <p:cNvSpPr>
            <a:spLocks noGrp="1"/>
          </p:cNvSpPr>
          <p:nvPr>
            <p:ph type="sldNum" sz="quarter" idx="12"/>
          </p:nvPr>
        </p:nvSpPr>
        <p:spPr/>
        <p:txBody>
          <a:bodyPr/>
          <a:lstStyle/>
          <a:p>
            <a:fld id="{11840BFD-F094-49FB-A737-2AF35E9863BF}" type="slidenum">
              <a:rPr lang="en-GB" smtClean="0"/>
              <a:t>‹#›</a:t>
            </a:fld>
            <a:endParaRPr lang="en-GB"/>
          </a:p>
        </p:txBody>
      </p:sp>
    </p:spTree>
    <p:extLst>
      <p:ext uri="{BB962C8B-B14F-4D97-AF65-F5344CB8AC3E}">
        <p14:creationId xmlns:p14="http://schemas.microsoft.com/office/powerpoint/2010/main" val="24178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477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4526" y="541508"/>
            <a:ext cx="7997763"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590573" y="1417531"/>
            <a:ext cx="7981721" cy="456734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581048" y="6241546"/>
            <a:ext cx="7615675"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8009262" y="6241546"/>
            <a:ext cx="563026"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22" r:id="rId5"/>
    <p:sldLayoutId id="2147483717" r:id="rId6"/>
    <p:sldLayoutId id="2147483734" r:id="rId7"/>
    <p:sldLayoutId id="2147483760" r:id="rId8"/>
  </p:sldLayoutIdLst>
  <p:hf hdr="0" ftr="0" dt="0"/>
  <p:txStyles>
    <p:titleStyle>
      <a:lvl1pPr algn="l" defTabSz="685750"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5989" indent="-215984" algn="l" defTabSz="685750"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68"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52"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11"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892"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876"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860"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4"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7"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4"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36061323"/>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0D325C-8EC6-94B8-2E63-E7EAA0D4DD7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F9C8F0F-05ED-7EC9-4120-0FC6900BF5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F58071-F3C1-DDFD-84A6-18D1A5E2A88D}"/>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1A0BAE-B1B8-4280-A96A-865229BDB152}" type="datetimeFigureOut">
              <a:rPr lang="en-GB" smtClean="0"/>
              <a:t>15/01/2024</a:t>
            </a:fld>
            <a:endParaRPr lang="en-GB"/>
          </a:p>
        </p:txBody>
      </p:sp>
      <p:sp>
        <p:nvSpPr>
          <p:cNvPr id="5" name="Footer Placeholder 4">
            <a:extLst>
              <a:ext uri="{FF2B5EF4-FFF2-40B4-BE49-F238E27FC236}">
                <a16:creationId xmlns:a16="http://schemas.microsoft.com/office/drawing/2014/main" id="{87F9537E-FBC2-D33E-DAF4-15320E2A646B}"/>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D6BF09-BC06-25A9-D076-32FF0129191D}"/>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6DE7E0-D822-4C0A-A5C7-837B9DCF3DBF}" type="slidenum">
              <a:rPr lang="en-GB" smtClean="0"/>
              <a:t>‹#›</a:t>
            </a:fld>
            <a:endParaRPr lang="en-GB"/>
          </a:p>
        </p:txBody>
      </p:sp>
    </p:spTree>
    <p:extLst>
      <p:ext uri="{BB962C8B-B14F-4D97-AF65-F5344CB8AC3E}">
        <p14:creationId xmlns:p14="http://schemas.microsoft.com/office/powerpoint/2010/main" val="41185016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assets.publishing.service.gov.uk/government/uploads/system/uploads/attachment_data/file/999621/ITT_market_review_report.pdf" TargetMode="Externa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81568/Initial_teacher_training_criteria_and_supporting_advice_2024_to_2025.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5" Type="http://schemas.openxmlformats.org/officeDocument/2006/relationships/image" Target="../media/image46.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6283/Initial_Teacher_Training__ITT__Reform_Funding.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56283/Initial_Teacher_Training__ITT__Reform_Funding.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v.uk/guidance/teaching-school-hubs" TargetMode="Externa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gov.uk/government/publications/commissioning-high-quality-trust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uidance/teaching-school-hubs#find-a-teaching-school-hub" TargetMode="External"/><Relationship Id="rId2" Type="http://schemas.openxmlformats.org/officeDocument/2006/relationships/hyperlink" Target="https://www.gov.uk/government/publications/accredited-initial-teacher-training-itt-providers/list-of-providers-accredited-to-deliver-itt-from-september-2024"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itt@hisptsh.org" TargetMode="External"/><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uidance/offer-a-trainee-teacher-placemen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hyperlink" Target="https://assets.publishing.service.gov.uk/government/uploads/system/uploads/attachment_data/file/1040274/Teachers__Standards_Dec_2021.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A97EA0A5-B073-CBFE-BC54-7615CD9FBB04}"/>
              </a:ext>
            </a:extLst>
          </p:cNvPr>
          <p:cNvSpPr txBox="1">
            <a:spLocks noGrp="1"/>
          </p:cNvSpPr>
          <p:nvPr>
            <p:ph type="title" idx="4294967295"/>
          </p:nvPr>
        </p:nvSpPr>
        <p:spPr>
          <a:xfrm>
            <a:off x="481171" y="2488620"/>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Initial teacher training (ITT) reform</a:t>
            </a:r>
          </a:p>
        </p:txBody>
      </p:sp>
      <p:sp>
        <p:nvSpPr>
          <p:cNvPr id="7" name="Text Placeholder 3">
            <a:extLst>
              <a:ext uri="{FF2B5EF4-FFF2-40B4-BE49-F238E27FC236}">
                <a16:creationId xmlns:a16="http://schemas.microsoft.com/office/drawing/2014/main" id="{E07701FE-A898-C573-F6EF-EDD48D906CE8}"/>
              </a:ext>
            </a:extLst>
          </p:cNvPr>
          <p:cNvSpPr txBox="1">
            <a:spLocks/>
          </p:cNvSpPr>
          <p:nvPr/>
        </p:nvSpPr>
        <p:spPr>
          <a:xfrm>
            <a:off x="481171" y="3205277"/>
            <a:ext cx="8060156" cy="790776"/>
          </a:xfrm>
          <a:prstGeom prst="rect">
            <a:avLst/>
          </a:prstGeom>
        </p:spPr>
        <p:txBody>
          <a:bodyPr/>
          <a:lstStyle>
            <a:lvl1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5989" indent="-215984" algn="l" defTabSz="685750"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68"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52"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11"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892"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876"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860"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GB" sz="3600">
                <a:solidFill>
                  <a:schemeClr val="bg1"/>
                </a:solidFill>
              </a:rPr>
              <a:t>Information for schools </a:t>
            </a:r>
          </a:p>
        </p:txBody>
      </p:sp>
      <p:sp>
        <p:nvSpPr>
          <p:cNvPr id="8" name="Text Placeholder 2">
            <a:extLst>
              <a:ext uri="{FF2B5EF4-FFF2-40B4-BE49-F238E27FC236}">
                <a16:creationId xmlns:a16="http://schemas.microsoft.com/office/drawing/2014/main" id="{A4E361A1-F224-73CC-4873-4FAAFCD84FA0}"/>
              </a:ext>
            </a:extLst>
          </p:cNvPr>
          <p:cNvSpPr txBox="1">
            <a:spLocks/>
          </p:cNvSpPr>
          <p:nvPr/>
        </p:nvSpPr>
        <p:spPr>
          <a:xfrm>
            <a:off x="481173" y="4085887"/>
            <a:ext cx="2422247" cy="374650"/>
          </a:xfrm>
          <a:prstGeom prst="rect">
            <a:avLst/>
          </a:prstGeom>
        </p:spPr>
        <p:txBody>
          <a:bodyPr/>
          <a:lstStyle>
            <a:lvl1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50"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5989" indent="-215984" algn="l" defTabSz="685750"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68"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52" indent="-215984" algn="l" defTabSz="685750"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11"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892"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876"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860" indent="-171438" algn="l" defTabSz="685750"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GB">
                <a:solidFill>
                  <a:schemeClr val="bg1"/>
                </a:solidFill>
              </a:rPr>
              <a:t>November 2023</a:t>
            </a:r>
          </a:p>
        </p:txBody>
      </p:sp>
      <p:pic>
        <p:nvPicPr>
          <p:cNvPr id="9" name="Picture 2" descr="Department for Education - Wikipedia">
            <a:extLst>
              <a:ext uri="{FF2B5EF4-FFF2-40B4-BE49-F238E27FC236}">
                <a16:creationId xmlns:a16="http://schemas.microsoft.com/office/drawing/2014/main" id="{A0321ED0-DAB7-704E-ED66-AEE3845A007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95746" y="5502245"/>
            <a:ext cx="1683329" cy="988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21"/>
          <p:cNvSpPr txBox="1">
            <a:spLocks noGrp="1"/>
          </p:cNvSpPr>
          <p:nvPr>
            <p:ph type="title"/>
          </p:nvPr>
        </p:nvSpPr>
        <p:spPr>
          <a:xfrm>
            <a:off x="426761" y="348492"/>
            <a:ext cx="7665431" cy="843922"/>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a:solidFill>
                  <a:srgbClr val="003764"/>
                </a:solidFill>
                <a:latin typeface="Arial" panose="020B0604020202020204" pitchFamily="34" charset="0"/>
                <a:cs typeface="Arial" panose="020B0604020202020204" pitchFamily="34" charset="0"/>
              </a:rPr>
              <a:t>Golden thread of professional development for teachers at every stage of their career</a:t>
            </a:r>
          </a:p>
        </p:txBody>
      </p:sp>
      <p:sp>
        <p:nvSpPr>
          <p:cNvPr id="24" name="TextBox 23">
            <a:extLst>
              <a:ext uri="{FF2B5EF4-FFF2-40B4-BE49-F238E27FC236}">
                <a16:creationId xmlns:a16="http://schemas.microsoft.com/office/drawing/2014/main" id="{D86B7CAE-B6CD-20DC-9CBF-8A0F96014FC7}"/>
              </a:ext>
            </a:extLst>
          </p:cNvPr>
          <p:cNvSpPr txBox="1"/>
          <p:nvPr/>
        </p:nvSpPr>
        <p:spPr>
          <a:xfrm>
            <a:off x="338156" y="2608698"/>
            <a:ext cx="2638784" cy="562140"/>
          </a:xfrm>
          <a:prstGeom prst="roundRect">
            <a:avLst/>
          </a:prstGeom>
          <a:solidFill>
            <a:schemeClr val="accent1">
              <a:lumMod val="50000"/>
            </a:schemeClr>
          </a:solidFill>
        </p:spPr>
        <p:txBody>
          <a:bodyPr wrap="square" rtlCol="0">
            <a:spAutoFit/>
          </a:bodyPr>
          <a:lstStyle/>
          <a:p>
            <a:pPr algn="ctr" defTabSz="685766"/>
            <a:r>
              <a:rPr lang="en-GB" sz="1351">
                <a:solidFill>
                  <a:prstClr val="white"/>
                </a:solidFill>
                <a:latin typeface="Arial" panose="020B0604020202020204" pitchFamily="34" charset="0"/>
                <a:cs typeface="Arial" panose="020B0604020202020204" pitchFamily="34" charset="0"/>
              </a:rPr>
              <a:t>Initial Teacher </a:t>
            </a:r>
          </a:p>
          <a:p>
            <a:pPr algn="ctr" defTabSz="685766"/>
            <a:r>
              <a:rPr lang="en-GB" sz="1351">
                <a:solidFill>
                  <a:prstClr val="white"/>
                </a:solidFill>
                <a:latin typeface="Arial" panose="020B0604020202020204" pitchFamily="34" charset="0"/>
                <a:cs typeface="Arial" panose="020B0604020202020204" pitchFamily="34" charset="0"/>
              </a:rPr>
              <a:t>Training</a:t>
            </a:r>
          </a:p>
        </p:txBody>
      </p:sp>
      <p:sp>
        <p:nvSpPr>
          <p:cNvPr id="25" name="TextBox 24">
            <a:extLst>
              <a:ext uri="{FF2B5EF4-FFF2-40B4-BE49-F238E27FC236}">
                <a16:creationId xmlns:a16="http://schemas.microsoft.com/office/drawing/2014/main" id="{92DDCED8-B4B2-B258-9FED-680DB71B7164}"/>
              </a:ext>
            </a:extLst>
          </p:cNvPr>
          <p:cNvSpPr txBox="1"/>
          <p:nvPr/>
        </p:nvSpPr>
        <p:spPr>
          <a:xfrm>
            <a:off x="3190291" y="2608698"/>
            <a:ext cx="2638784" cy="562140"/>
          </a:xfrm>
          <a:prstGeom prst="roundRect">
            <a:avLst/>
          </a:prstGeom>
          <a:solidFill>
            <a:schemeClr val="accent1">
              <a:lumMod val="50000"/>
            </a:schemeClr>
          </a:solidFill>
        </p:spPr>
        <p:txBody>
          <a:bodyPr wrap="square" rtlCol="0">
            <a:spAutoFit/>
          </a:bodyPr>
          <a:lstStyle/>
          <a:p>
            <a:pPr algn="ctr" defTabSz="685766"/>
            <a:r>
              <a:rPr lang="en-GB" sz="1351">
                <a:solidFill>
                  <a:prstClr val="white"/>
                </a:solidFill>
                <a:latin typeface="Arial" panose="020B0604020202020204" pitchFamily="34" charset="0"/>
                <a:cs typeface="Arial" panose="020B0604020202020204" pitchFamily="34" charset="0"/>
              </a:rPr>
              <a:t>Early Career </a:t>
            </a:r>
          </a:p>
          <a:p>
            <a:pPr algn="ctr" defTabSz="685766"/>
            <a:r>
              <a:rPr lang="en-GB" sz="1351">
                <a:solidFill>
                  <a:prstClr val="white"/>
                </a:solidFill>
                <a:latin typeface="Arial" panose="020B0604020202020204" pitchFamily="34" charset="0"/>
                <a:cs typeface="Arial" panose="020B0604020202020204" pitchFamily="34" charset="0"/>
              </a:rPr>
              <a:t>Framework</a:t>
            </a:r>
          </a:p>
        </p:txBody>
      </p:sp>
      <p:sp>
        <p:nvSpPr>
          <p:cNvPr id="26" name="TextBox 25">
            <a:extLst>
              <a:ext uri="{FF2B5EF4-FFF2-40B4-BE49-F238E27FC236}">
                <a16:creationId xmlns:a16="http://schemas.microsoft.com/office/drawing/2014/main" id="{27504844-BF5E-EBD0-81B2-3950A49C6224}"/>
              </a:ext>
            </a:extLst>
          </p:cNvPr>
          <p:cNvSpPr txBox="1"/>
          <p:nvPr/>
        </p:nvSpPr>
        <p:spPr>
          <a:xfrm>
            <a:off x="6042425" y="2608251"/>
            <a:ext cx="2750643" cy="562140"/>
          </a:xfrm>
          <a:prstGeom prst="roundRect">
            <a:avLst/>
          </a:prstGeom>
          <a:solidFill>
            <a:schemeClr val="accent1">
              <a:lumMod val="50000"/>
            </a:schemeClr>
          </a:solidFill>
        </p:spPr>
        <p:txBody>
          <a:bodyPr wrap="square" rtlCol="0">
            <a:spAutoFit/>
          </a:bodyPr>
          <a:lstStyle/>
          <a:p>
            <a:pPr algn="ctr" defTabSz="685766"/>
            <a:r>
              <a:rPr lang="en-GB" sz="1351">
                <a:solidFill>
                  <a:prstClr val="white"/>
                </a:solidFill>
                <a:latin typeface="Arial" panose="020B0604020202020204" pitchFamily="34" charset="0"/>
                <a:cs typeface="Arial" panose="020B0604020202020204" pitchFamily="34" charset="0"/>
              </a:rPr>
              <a:t>National Professional Qualifications</a:t>
            </a:r>
          </a:p>
        </p:txBody>
      </p:sp>
      <p:sp>
        <p:nvSpPr>
          <p:cNvPr id="27" name="Google Shape;104;p19">
            <a:extLst>
              <a:ext uri="{FF2B5EF4-FFF2-40B4-BE49-F238E27FC236}">
                <a16:creationId xmlns:a16="http://schemas.microsoft.com/office/drawing/2014/main" id="{DFB154B2-47F9-D904-8A7E-BF291A215AA2}"/>
              </a:ext>
            </a:extLst>
          </p:cNvPr>
          <p:cNvSpPr txBox="1"/>
          <p:nvPr/>
        </p:nvSpPr>
        <p:spPr>
          <a:xfrm>
            <a:off x="332339" y="5122362"/>
            <a:ext cx="5491343" cy="1482108"/>
          </a:xfrm>
          <a:prstGeom prst="roundRect">
            <a:avLst/>
          </a:prstGeom>
          <a:noFill/>
          <a:ln>
            <a:solidFill>
              <a:schemeClr val="accent1">
                <a:lumMod val="20000"/>
                <a:lumOff val="80000"/>
              </a:schemeClr>
            </a:solidFill>
          </a:ln>
        </p:spPr>
        <p:txBody>
          <a:bodyPr wrap="square" rtlCol="0" anchor="ctr">
            <a:spAutoFit/>
          </a:bodyPr>
          <a:lstStyle>
            <a:defPPr>
              <a:defRPr lang="en-US"/>
            </a:defPPr>
            <a:lvl1pPr algn="ctr"/>
          </a:lstStyle>
          <a:p>
            <a:pPr defTabSz="685766"/>
            <a:endParaRPr lang="en-GB" sz="1351">
              <a:solidFill>
                <a:prstClr val="black"/>
              </a:solidFill>
              <a:latin typeface="Arial" panose="020B0604020202020204" pitchFamily="34" charset="0"/>
              <a:cs typeface="Arial" panose="020B0604020202020204" pitchFamily="34" charset="0"/>
            </a:endParaRPr>
          </a:p>
          <a:p>
            <a:pPr defTabSz="685766"/>
            <a:r>
              <a:rPr lang="en-GB" sz="1351">
                <a:solidFill>
                  <a:prstClr val="black"/>
                </a:solidFill>
                <a:latin typeface="Arial" panose="020B0604020202020204" pitchFamily="34" charset="0"/>
                <a:cs typeface="Arial" panose="020B0604020202020204" pitchFamily="34" charset="0"/>
              </a:rPr>
              <a:t>3-year structured package of support </a:t>
            </a:r>
          </a:p>
          <a:p>
            <a:pPr defTabSz="685766"/>
            <a:endParaRPr lang="en-GB" sz="1351">
              <a:solidFill>
                <a:prstClr val="black"/>
              </a:solidFill>
              <a:latin typeface="Arial" panose="020B0604020202020204" pitchFamily="34" charset="0"/>
              <a:cs typeface="Arial" panose="020B0604020202020204" pitchFamily="34" charset="0"/>
            </a:endParaRPr>
          </a:p>
          <a:p>
            <a:pPr defTabSz="685766"/>
            <a:r>
              <a:rPr lang="en-GB" sz="1351">
                <a:solidFill>
                  <a:prstClr val="black"/>
                </a:solidFill>
                <a:latin typeface="Arial" panose="020B0604020202020204" pitchFamily="34" charset="0"/>
                <a:cs typeface="Arial" panose="020B0604020202020204" pitchFamily="34" charset="0"/>
              </a:rPr>
              <a:t>Evidence base independently assessed and endorsed by the Education Endowment Foundation</a:t>
            </a:r>
          </a:p>
          <a:p>
            <a:pPr defTabSz="685766"/>
            <a:endParaRPr lang="en-GB" sz="1351">
              <a:solidFill>
                <a:prstClr val="black"/>
              </a:solidFill>
              <a:latin typeface="Arial" panose="020B0604020202020204" pitchFamily="34" charset="0"/>
              <a:cs typeface="Arial" panose="020B0604020202020204" pitchFamily="34" charset="0"/>
            </a:endParaRPr>
          </a:p>
        </p:txBody>
      </p:sp>
      <p:sp>
        <p:nvSpPr>
          <p:cNvPr id="28" name="Google Shape;102;p19">
            <a:extLst>
              <a:ext uri="{FF2B5EF4-FFF2-40B4-BE49-F238E27FC236}">
                <a16:creationId xmlns:a16="http://schemas.microsoft.com/office/drawing/2014/main" id="{6DF21481-EA22-C9AB-F2DC-D992EB4286A0}"/>
              </a:ext>
            </a:extLst>
          </p:cNvPr>
          <p:cNvSpPr txBox="1"/>
          <p:nvPr/>
        </p:nvSpPr>
        <p:spPr>
          <a:xfrm>
            <a:off x="332342" y="3290550"/>
            <a:ext cx="2638784" cy="1712100"/>
          </a:xfrm>
          <a:prstGeom prst="roundRect">
            <a:avLst/>
          </a:prstGeom>
          <a:solidFill>
            <a:schemeClr val="accent5">
              <a:lumMod val="20000"/>
              <a:lumOff val="80000"/>
            </a:schemeClr>
          </a:solidFill>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All courses offered by accredited ITT providers are aligned to a mandatory Core Content Framework (CCF), which sets out a minimum entitlement for all trainee teachers</a:t>
            </a:r>
          </a:p>
        </p:txBody>
      </p:sp>
      <p:sp>
        <p:nvSpPr>
          <p:cNvPr id="29" name="Google Shape;103;p19">
            <a:extLst>
              <a:ext uri="{FF2B5EF4-FFF2-40B4-BE49-F238E27FC236}">
                <a16:creationId xmlns:a16="http://schemas.microsoft.com/office/drawing/2014/main" id="{B1B8E39C-F757-D656-FDC0-D6300DC0E3EC}"/>
              </a:ext>
            </a:extLst>
          </p:cNvPr>
          <p:cNvSpPr txBox="1"/>
          <p:nvPr/>
        </p:nvSpPr>
        <p:spPr>
          <a:xfrm>
            <a:off x="3184899" y="3290550"/>
            <a:ext cx="2638783" cy="1712100"/>
          </a:xfrm>
          <a:prstGeom prst="roundRect">
            <a:avLst/>
          </a:prstGeom>
          <a:solidFill>
            <a:schemeClr val="accent5">
              <a:lumMod val="20000"/>
              <a:lumOff val="80000"/>
            </a:schemeClr>
          </a:solidFill>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After achieving qualified teacher status (QTS), all early career teachers (ECTs) are entitled to 2 years of development support and training based on the Early Career Framework (ECF)</a:t>
            </a:r>
          </a:p>
        </p:txBody>
      </p:sp>
      <p:sp>
        <p:nvSpPr>
          <p:cNvPr id="30" name="Google Shape;106;p19">
            <a:extLst>
              <a:ext uri="{FF2B5EF4-FFF2-40B4-BE49-F238E27FC236}">
                <a16:creationId xmlns:a16="http://schemas.microsoft.com/office/drawing/2014/main" id="{48DEE1AB-267A-7C77-0E6D-2EE30B14BD7C}"/>
              </a:ext>
            </a:extLst>
          </p:cNvPr>
          <p:cNvSpPr txBox="1"/>
          <p:nvPr/>
        </p:nvSpPr>
        <p:spPr>
          <a:xfrm>
            <a:off x="6037455" y="3290550"/>
            <a:ext cx="2755614" cy="1712100"/>
          </a:xfrm>
          <a:prstGeom prst="roundRect">
            <a:avLst/>
          </a:prstGeom>
          <a:solidFill>
            <a:schemeClr val="accent5">
              <a:lumMod val="20000"/>
              <a:lumOff val="80000"/>
            </a:schemeClr>
          </a:solidFill>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A suite of training programmes is available for teachers and leaders at all levels, from those who want to develop expertise in high quality teaching practice, to those leading multiple schools across trusts</a:t>
            </a:r>
          </a:p>
        </p:txBody>
      </p:sp>
      <p:sp>
        <p:nvSpPr>
          <p:cNvPr id="31" name="Google Shape;107;p19">
            <a:extLst>
              <a:ext uri="{FF2B5EF4-FFF2-40B4-BE49-F238E27FC236}">
                <a16:creationId xmlns:a16="http://schemas.microsoft.com/office/drawing/2014/main" id="{04BB993E-EFEB-897C-5AD2-704E6E2A19FB}"/>
              </a:ext>
            </a:extLst>
          </p:cNvPr>
          <p:cNvSpPr txBox="1"/>
          <p:nvPr/>
        </p:nvSpPr>
        <p:spPr>
          <a:xfrm>
            <a:off x="6065682" y="5122362"/>
            <a:ext cx="2638784" cy="1482108"/>
          </a:xfrm>
          <a:prstGeom prst="roundRect">
            <a:avLst/>
          </a:prstGeom>
          <a:noFill/>
          <a:ln>
            <a:solidFill>
              <a:schemeClr val="accent1">
                <a:lumMod val="20000"/>
                <a:lumOff val="80000"/>
              </a:schemeClr>
            </a:solidFill>
          </a:ln>
        </p:spPr>
        <p:txBody>
          <a:bodyPr wrap="square" rtlCol="0" anchor="ctr">
            <a:spAutoFit/>
          </a:bodyPr>
          <a:lstStyle>
            <a:defPPr>
              <a:defRPr lang="en-US"/>
            </a:defPPr>
            <a:lvl1pPr algn="ctr"/>
          </a:lstStyle>
          <a:p>
            <a:pPr defTabSz="685766"/>
            <a:r>
              <a:rPr lang="en-GB" sz="1351">
                <a:solidFill>
                  <a:prstClr val="black"/>
                </a:solidFill>
                <a:latin typeface="Arial" panose="020B0604020202020204" pitchFamily="34" charset="0"/>
                <a:cs typeface="Arial" panose="020B0604020202020204" pitchFamily="34" charset="0"/>
              </a:rPr>
              <a:t>Fully funded training scholarships are available for teachers and leaders employed in state funded schools and 16-19 organisations</a:t>
            </a:r>
          </a:p>
        </p:txBody>
      </p:sp>
      <p:sp>
        <p:nvSpPr>
          <p:cNvPr id="38" name="TextBox 37">
            <a:extLst>
              <a:ext uri="{FF2B5EF4-FFF2-40B4-BE49-F238E27FC236}">
                <a16:creationId xmlns:a16="http://schemas.microsoft.com/office/drawing/2014/main" id="{C47E30E8-4A9D-9186-F5DB-34F16DC851EE}"/>
              </a:ext>
            </a:extLst>
          </p:cNvPr>
          <p:cNvSpPr txBox="1"/>
          <p:nvPr/>
        </p:nvSpPr>
        <p:spPr>
          <a:xfrm>
            <a:off x="457921" y="2257903"/>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Trainee teacher</a:t>
            </a:r>
          </a:p>
        </p:txBody>
      </p:sp>
      <p:sp>
        <p:nvSpPr>
          <p:cNvPr id="39" name="TextBox 38">
            <a:extLst>
              <a:ext uri="{FF2B5EF4-FFF2-40B4-BE49-F238E27FC236}">
                <a16:creationId xmlns:a16="http://schemas.microsoft.com/office/drawing/2014/main" id="{33B937E2-D969-0F89-0AA0-D3DE70E10D23}"/>
              </a:ext>
            </a:extLst>
          </p:cNvPr>
          <p:cNvSpPr txBox="1"/>
          <p:nvPr/>
        </p:nvSpPr>
        <p:spPr>
          <a:xfrm>
            <a:off x="3096705" y="226356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Early Career Teacher</a:t>
            </a:r>
          </a:p>
        </p:txBody>
      </p:sp>
      <p:sp>
        <p:nvSpPr>
          <p:cNvPr id="40" name="TextBox 39">
            <a:extLst>
              <a:ext uri="{FF2B5EF4-FFF2-40B4-BE49-F238E27FC236}">
                <a16:creationId xmlns:a16="http://schemas.microsoft.com/office/drawing/2014/main" id="{4CDAA80E-BA8F-14D7-37F2-950A36B0BE93}"/>
              </a:ext>
            </a:extLst>
          </p:cNvPr>
          <p:cNvSpPr txBox="1"/>
          <p:nvPr/>
        </p:nvSpPr>
        <p:spPr>
          <a:xfrm>
            <a:off x="6065682" y="2271259"/>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Experienced teacher</a:t>
            </a:r>
          </a:p>
        </p:txBody>
      </p:sp>
      <p:sp>
        <p:nvSpPr>
          <p:cNvPr id="3" name="TextBox 2">
            <a:extLst>
              <a:ext uri="{FF2B5EF4-FFF2-40B4-BE49-F238E27FC236}">
                <a16:creationId xmlns:a16="http://schemas.microsoft.com/office/drawing/2014/main" id="{7AE53388-A1DB-C50B-B0B6-DFA976EC7F49}"/>
              </a:ext>
            </a:extLst>
          </p:cNvPr>
          <p:cNvSpPr txBox="1"/>
          <p:nvPr/>
        </p:nvSpPr>
        <p:spPr>
          <a:xfrm>
            <a:off x="446066" y="1309660"/>
            <a:ext cx="8347003" cy="830997"/>
          </a:xfrm>
          <a:prstGeom prst="rect">
            <a:avLst/>
          </a:prstGeom>
          <a:solidFill>
            <a:srgbClr val="DEEBF7"/>
          </a:solidFill>
          <a:ln>
            <a:solidFill>
              <a:srgbClr val="DEEBF7"/>
            </a:solidFill>
          </a:ln>
        </p:spPr>
        <p:txBody>
          <a:bodyPr wrap="square" rtlCol="0" anchor="ctr">
            <a:spAutoFit/>
          </a:bodyPr>
          <a:lstStyle/>
          <a:p>
            <a:pPr algn="ctr"/>
            <a:r>
              <a:rPr lang="en-GB" sz="1600">
                <a:latin typeface="Arial" panose="020B0604020202020204" pitchFamily="34" charset="0"/>
                <a:cs typeface="Arial" panose="020B0604020202020204" pitchFamily="34" charset="0"/>
              </a:rPr>
              <a:t>The golden thread is ensuring that schools get the well-trained teachers that they need to ensure high quality teaching in schools.</a:t>
            </a:r>
          </a:p>
          <a:p>
            <a:pPr algn="ctr"/>
            <a:r>
              <a:rPr lang="en-GB" sz="1600">
                <a:latin typeface="Arial" panose="020B0604020202020204" pitchFamily="34" charset="0"/>
                <a:cs typeface="Arial" panose="020B0604020202020204" pitchFamily="34" charset="0"/>
              </a:rPr>
              <a:t>Schools play a critical role in this golden thread of professional development.</a:t>
            </a:r>
          </a:p>
        </p:txBody>
      </p:sp>
    </p:spTree>
    <p:extLst>
      <p:ext uri="{BB962C8B-B14F-4D97-AF65-F5344CB8AC3E}">
        <p14:creationId xmlns:p14="http://schemas.microsoft.com/office/powerpoint/2010/main" val="74025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E5C553-1736-1F9A-9645-E802F5A1A42E}"/>
              </a:ext>
            </a:extLst>
          </p:cNvPr>
          <p:cNvSpPr>
            <a:spLocks noGrp="1"/>
          </p:cNvSpPr>
          <p:nvPr>
            <p:ph type="body" idx="1"/>
          </p:nvPr>
        </p:nvSpPr>
        <p:spPr>
          <a:xfrm>
            <a:off x="310050" y="1459345"/>
            <a:ext cx="8521700" cy="1320069"/>
          </a:xfrm>
          <a:prstGeom prst="wedgeRoundRectCallout">
            <a:avLst>
              <a:gd name="adj1" fmla="val -48688"/>
              <a:gd name="adj2" fmla="val 99167"/>
              <a:gd name="adj3" fmla="val 16667"/>
            </a:avLst>
          </a:prstGeom>
          <a:solidFill>
            <a:srgbClr val="DEEBF7"/>
          </a:solidFill>
          <a:ln w="19050">
            <a:solidFill>
              <a:schemeClr val="accent1"/>
            </a:solidFill>
          </a:ln>
        </p:spPr>
        <p:txBody>
          <a:bodyPr spcFirstLastPara="1" vert="horz" wrap="square" lIns="91425" tIns="91425" rIns="91425" bIns="91425" rtlCol="0" anchor="ctr" anchorCtr="0">
            <a:normAutofit lnSpcReduction="10000"/>
          </a:bodyPr>
          <a:lstStyle/>
          <a:p>
            <a:pPr marL="114296" indent="0" algn="ctr">
              <a:buNone/>
            </a:pPr>
            <a:endParaRPr lang="en-GB" sz="1400" dirty="0">
              <a:solidFill>
                <a:srgbClr val="000000"/>
              </a:solidFill>
              <a:latin typeface="+mj-lt"/>
            </a:endParaRPr>
          </a:p>
          <a:p>
            <a:pPr marL="114296" indent="0" algn="ctr">
              <a:buNone/>
            </a:pPr>
            <a:r>
              <a:rPr lang="en-GB" sz="1400" dirty="0">
                <a:solidFill>
                  <a:srgbClr val="000000"/>
                </a:solidFill>
                <a:latin typeface="+mj-lt"/>
              </a:rPr>
              <a:t>‘Our school collaborates closely with the ITT provider to ensure that trainee placements align with the needs of both the trainee and the school. We specify the year groups where we can effectively support trainees, such as Year 6 placements, ensuring a harmonious match that benefits all parties involved.’ </a:t>
            </a:r>
            <a:r>
              <a:rPr lang="en-GB" sz="1400" i="1" dirty="0">
                <a:latin typeface="+mj-lt"/>
              </a:rPr>
              <a:t>–</a:t>
            </a:r>
            <a:r>
              <a:rPr lang="en-GB" sz="1400" dirty="0">
                <a:solidFill>
                  <a:srgbClr val="000000"/>
                </a:solidFill>
                <a:latin typeface="+mj-lt"/>
              </a:rPr>
              <a:t> </a:t>
            </a:r>
            <a:r>
              <a:rPr lang="en-GB" sz="1400" i="1" dirty="0">
                <a:solidFill>
                  <a:srgbClr val="000000"/>
                </a:solidFill>
                <a:latin typeface="+mj-lt"/>
              </a:rPr>
              <a:t>Urban/Inner city junior school</a:t>
            </a:r>
          </a:p>
          <a:p>
            <a:pPr marL="114296" indent="0" algn="ctr">
              <a:buNone/>
            </a:pPr>
            <a:endParaRPr lang="en-GB"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0E5F6E7B-0CAC-5236-CAA2-E905E631FD87}"/>
              </a:ext>
            </a:extLst>
          </p:cNvPr>
          <p:cNvSpPr>
            <a:spLocks noGrp="1"/>
          </p:cNvSpPr>
          <p:nvPr>
            <p:ph type="sldNum" idx="12"/>
          </p:nvPr>
        </p:nvSpPr>
        <p:spPr/>
        <p:txBody>
          <a:bodyPr/>
          <a:lstStyle/>
          <a:p>
            <a:fld id="{00000000-1234-1234-1234-123412341234}" type="slidenum">
              <a:rPr lang="en-GB" smtClean="0"/>
              <a:pPr/>
              <a:t>11</a:t>
            </a:fld>
            <a:endParaRPr lang="en-GB"/>
          </a:p>
        </p:txBody>
      </p:sp>
      <p:sp>
        <p:nvSpPr>
          <p:cNvPr id="5" name="Title 3">
            <a:extLst>
              <a:ext uri="{FF2B5EF4-FFF2-40B4-BE49-F238E27FC236}">
                <a16:creationId xmlns:a16="http://schemas.microsoft.com/office/drawing/2014/main" id="{7F65843A-7B08-ED17-CB58-1C24BCCA18A7}"/>
              </a:ext>
            </a:extLst>
          </p:cNvPr>
          <p:cNvSpPr>
            <a:spLocks noGrp="1"/>
          </p:cNvSpPr>
          <p:nvPr>
            <p:ph type="title"/>
          </p:nvPr>
        </p:nvSpPr>
        <p:spPr>
          <a:xfrm>
            <a:off x="310050" y="542136"/>
            <a:ext cx="8521700" cy="763588"/>
          </a:xfrm>
        </p:spPr>
        <p:txBody>
          <a:bodyPr>
            <a:normAutofit/>
          </a:bodyPr>
          <a:lstStyle/>
          <a:p>
            <a:r>
              <a:rPr lang="en-GB"/>
              <a:t>School perspectives: Investing in trainees</a:t>
            </a:r>
          </a:p>
        </p:txBody>
      </p:sp>
      <p:sp>
        <p:nvSpPr>
          <p:cNvPr id="7" name="Text Placeholder 2">
            <a:extLst>
              <a:ext uri="{FF2B5EF4-FFF2-40B4-BE49-F238E27FC236}">
                <a16:creationId xmlns:a16="http://schemas.microsoft.com/office/drawing/2014/main" id="{FC795FB0-3340-512A-1B86-897FDD422133}"/>
              </a:ext>
            </a:extLst>
          </p:cNvPr>
          <p:cNvSpPr txBox="1">
            <a:spLocks/>
          </p:cNvSpPr>
          <p:nvPr/>
        </p:nvSpPr>
        <p:spPr>
          <a:xfrm>
            <a:off x="310050" y="3832974"/>
            <a:ext cx="8521700" cy="1723027"/>
          </a:xfrm>
          <a:prstGeom prst="wedgeRoundRectCallout">
            <a:avLst>
              <a:gd name="adj1" fmla="val 48751"/>
              <a:gd name="adj2" fmla="val 74293"/>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‘As an ITT placement school, we have always invested time in our students and included them in everything we do. They are integrated into the staff room, are invited to staff meetings and CPD and treated as one of our staff members. We feel that by doing this, they are immersed in the full experience of day-to-day life in schools. This supports professional working and the extra things that teaching involves and ensures students don’t have any illusions about the profession.’ </a:t>
            </a:r>
            <a:r>
              <a:rPr lang="en-GB" sz="1400" i="1" dirty="0">
                <a:latin typeface="+mj-lt"/>
              </a:rPr>
              <a:t>– 2-form entry, urban primary school</a:t>
            </a:r>
          </a:p>
          <a:p>
            <a:endParaRPr lang="en-GB" dirty="0"/>
          </a:p>
        </p:txBody>
      </p:sp>
    </p:spTree>
    <p:extLst>
      <p:ext uri="{BB962C8B-B14F-4D97-AF65-F5344CB8AC3E}">
        <p14:creationId xmlns:p14="http://schemas.microsoft.com/office/powerpoint/2010/main" val="239345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5F6E7B-0CAC-5236-CAA2-E905E631FD87}"/>
              </a:ext>
            </a:extLst>
          </p:cNvPr>
          <p:cNvSpPr>
            <a:spLocks noGrp="1"/>
          </p:cNvSpPr>
          <p:nvPr>
            <p:ph type="sldNum" idx="12"/>
          </p:nvPr>
        </p:nvSpPr>
        <p:spPr/>
        <p:txBody>
          <a:bodyPr/>
          <a:lstStyle/>
          <a:p>
            <a:fld id="{00000000-1234-1234-1234-123412341234}" type="slidenum">
              <a:rPr lang="en-GB" smtClean="0"/>
              <a:pPr/>
              <a:t>12</a:t>
            </a:fld>
            <a:endParaRPr lang="en-GB"/>
          </a:p>
        </p:txBody>
      </p:sp>
      <p:sp>
        <p:nvSpPr>
          <p:cNvPr id="5" name="Title 3">
            <a:extLst>
              <a:ext uri="{FF2B5EF4-FFF2-40B4-BE49-F238E27FC236}">
                <a16:creationId xmlns:a16="http://schemas.microsoft.com/office/drawing/2014/main" id="{7F65843A-7B08-ED17-CB58-1C24BCCA18A7}"/>
              </a:ext>
            </a:extLst>
          </p:cNvPr>
          <p:cNvSpPr>
            <a:spLocks noGrp="1"/>
          </p:cNvSpPr>
          <p:nvPr>
            <p:ph type="title"/>
          </p:nvPr>
        </p:nvSpPr>
        <p:spPr>
          <a:xfrm>
            <a:off x="225108" y="271604"/>
            <a:ext cx="8521700" cy="763588"/>
          </a:xfrm>
        </p:spPr>
        <p:txBody>
          <a:bodyPr>
            <a:normAutofit/>
          </a:bodyPr>
          <a:lstStyle/>
          <a:p>
            <a:r>
              <a:rPr lang="en-GB"/>
              <a:t>Case study</a:t>
            </a:r>
          </a:p>
        </p:txBody>
      </p:sp>
      <p:sp>
        <p:nvSpPr>
          <p:cNvPr id="6" name="Text Placeholder 2">
            <a:extLst>
              <a:ext uri="{FF2B5EF4-FFF2-40B4-BE49-F238E27FC236}">
                <a16:creationId xmlns:a16="http://schemas.microsoft.com/office/drawing/2014/main" id="{90EC1603-E161-F524-A4F0-DED4171E59C1}"/>
              </a:ext>
            </a:extLst>
          </p:cNvPr>
          <p:cNvSpPr txBox="1">
            <a:spLocks/>
          </p:cNvSpPr>
          <p:nvPr/>
        </p:nvSpPr>
        <p:spPr>
          <a:xfrm>
            <a:off x="692408" y="1060821"/>
            <a:ext cx="7780050" cy="5131172"/>
          </a:xfrm>
          <a:prstGeom prst="rect">
            <a:avLst/>
          </a:prstGeom>
          <a:solidFill>
            <a:srgbClr val="DEEBF7"/>
          </a:solidFill>
          <a:ln w="19050">
            <a:solidFill>
              <a:schemeClr val="accent1"/>
            </a:solidFill>
          </a:ln>
        </p:spPr>
        <p:txBody>
          <a:bodyPr spcFirstLastPara="1" vert="horz" wrap="square" lIns="91425" tIns="91425" rIns="91425" bIns="91425" rtlCol="0" anchor="ctr" anchorCtr="0">
            <a:no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None/>
            </a:pPr>
            <a:r>
              <a:rPr lang="en-GB" b="0" dirty="0">
                <a:latin typeface="+mj-lt"/>
              </a:rPr>
              <a:t>‘We have been fortunate enough to work with strong trainees who have gained employment and remained at the school in a range of subjects including Science, English, History, Music and Art amongst others. As a school, it has been encouraging to see the rapid progress that teachers in their early years have made throughout their training year and into their ECT years. One example of a trainee who has developed rapidly throughout his placement, and subsequent employment at [our school], was a History ITT. He joined us for his second placement and demonstrated strong resilience through being a reflective practitioner. As a result, during his training year, he was able to deliver and share best practice with the entire staff body – demonstrating the confidence he has built and grown throughout his training year. He was able to take on a permanent position within the History department and worked in the immediate weeks following the completion of his ITT year. He is now a valued member of the History department, consistently contributing on a department level. The managing mentor/induction tutor in school will be looking to give him experience throughout the coming years of observing and delivering feedback with the view to becoming a mentor and sharing his expertise in the future.’ </a:t>
            </a:r>
          </a:p>
          <a:p>
            <a:pPr marL="114296" indent="0" algn="ctr">
              <a:buNone/>
            </a:pPr>
            <a:r>
              <a:rPr lang="en-GB" i="1" dirty="0">
                <a:latin typeface="+mj-lt"/>
              </a:rPr>
              <a:t>- Inner city, all-through school</a:t>
            </a:r>
          </a:p>
        </p:txBody>
      </p:sp>
    </p:spTree>
    <p:extLst>
      <p:ext uri="{BB962C8B-B14F-4D97-AF65-F5344CB8AC3E}">
        <p14:creationId xmlns:p14="http://schemas.microsoft.com/office/powerpoint/2010/main" val="3155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ITT reform</a:t>
            </a:r>
          </a:p>
        </p:txBody>
      </p:sp>
    </p:spTree>
    <p:extLst>
      <p:ext uri="{BB962C8B-B14F-4D97-AF65-F5344CB8AC3E}">
        <p14:creationId xmlns:p14="http://schemas.microsoft.com/office/powerpoint/2010/main" val="78282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7F4B-CA87-06DA-EF0F-FBED4E130CB0}"/>
              </a:ext>
            </a:extLst>
          </p:cNvPr>
          <p:cNvSpPr>
            <a:spLocks noGrp="1"/>
          </p:cNvSpPr>
          <p:nvPr>
            <p:ph type="title"/>
          </p:nvPr>
        </p:nvSpPr>
        <p:spPr>
          <a:xfrm>
            <a:off x="574527" y="584252"/>
            <a:ext cx="7997763" cy="512514"/>
          </a:xfrm>
        </p:spPr>
        <p:txBody>
          <a:bodyPr/>
          <a:lstStyle/>
          <a:p>
            <a:r>
              <a:rPr lang="en-GB"/>
              <a:t>ITT reform</a:t>
            </a:r>
          </a:p>
        </p:txBody>
      </p:sp>
      <p:sp>
        <p:nvSpPr>
          <p:cNvPr id="4" name="Slide Number Placeholder 3">
            <a:extLst>
              <a:ext uri="{FF2B5EF4-FFF2-40B4-BE49-F238E27FC236}">
                <a16:creationId xmlns:a16="http://schemas.microsoft.com/office/drawing/2014/main" id="{09A2CAD3-18B9-C239-6876-EB22D7FBEA08}"/>
              </a:ext>
            </a:extLst>
          </p:cNvPr>
          <p:cNvSpPr>
            <a:spLocks noGrp="1"/>
          </p:cNvSpPr>
          <p:nvPr>
            <p:ph type="sldNum" sz="quarter" idx="11"/>
          </p:nvPr>
        </p:nvSpPr>
        <p:spPr/>
        <p:txBody>
          <a:bodyPr/>
          <a:lstStyle/>
          <a:p>
            <a:fld id="{4FAB73BC-B049-4115-A692-8D63A059BFB8}" type="slidenum">
              <a:rPr lang="en-GB" smtClean="0"/>
              <a:pPr/>
              <a:t>14</a:t>
            </a:fld>
            <a:endParaRPr lang="en-GB"/>
          </a:p>
        </p:txBody>
      </p:sp>
      <p:sp>
        <p:nvSpPr>
          <p:cNvPr id="5" name="Content Placeholder 4">
            <a:extLst>
              <a:ext uri="{FF2B5EF4-FFF2-40B4-BE49-F238E27FC236}">
                <a16:creationId xmlns:a16="http://schemas.microsoft.com/office/drawing/2014/main" id="{6BF6E032-DFD8-7D58-54B1-D9E5E718231A}"/>
              </a:ext>
            </a:extLst>
          </p:cNvPr>
          <p:cNvSpPr>
            <a:spLocks noGrp="1"/>
          </p:cNvSpPr>
          <p:nvPr>
            <p:ph sz="quarter" idx="12"/>
          </p:nvPr>
        </p:nvSpPr>
        <p:spPr>
          <a:xfrm>
            <a:off x="571714" y="1298829"/>
            <a:ext cx="7898033" cy="5017665"/>
          </a:xfrm>
        </p:spPr>
        <p:txBody>
          <a:bodyPr vert="horz" lIns="0" tIns="0" rIns="0" bIns="0" rtlCol="0" anchor="t">
            <a:noAutofit/>
          </a:bodyPr>
          <a:lstStyle/>
          <a:p>
            <a:pPr>
              <a:lnSpc>
                <a:spcPct val="107000"/>
              </a:lnSpc>
              <a:spcAft>
                <a:spcPts val="800"/>
              </a:spcAft>
            </a:pPr>
            <a:r>
              <a:rPr lang="en-GB" sz="1800" kern="0" dirty="0">
                <a:solidFill>
                  <a:srgbClr val="0B0C0C"/>
                </a:solidFill>
                <a:latin typeface="+mn-lt"/>
                <a:ea typeface="Times New Roman" panose="02020603050405020304" pitchFamily="18" charset="0"/>
                <a:cs typeface="Times New Roman" panose="02020603050405020304" pitchFamily="18" charset="0"/>
              </a:rPr>
              <a:t>Through an expert advisory group and consultation, the Department for Education (DfE) conducted a </a:t>
            </a:r>
            <a:r>
              <a:rPr lang="en-GB" sz="1800" u="sng" kern="0" dirty="0">
                <a:solidFill>
                  <a:srgbClr val="0B0C0C"/>
                </a:solidFill>
                <a:latin typeface="+mn-lt"/>
                <a:ea typeface="Times New Roman" panose="02020603050405020304" pitchFamily="18" charset="0"/>
                <a:cs typeface="Times New Roman" panose="02020603050405020304" pitchFamily="18" charset="0"/>
                <a:hlinkClick r:id="rId2"/>
              </a:rPr>
              <a:t>review of ITT</a:t>
            </a:r>
            <a:r>
              <a:rPr lang="en-GB" sz="1800" kern="0" dirty="0">
                <a:solidFill>
                  <a:srgbClr val="0B0C0C"/>
                </a:solidFill>
                <a:latin typeface="+mn-lt"/>
                <a:ea typeface="Times New Roman" panose="02020603050405020304" pitchFamily="18" charset="0"/>
                <a:cs typeface="Times New Roman" panose="02020603050405020304" pitchFamily="18" charset="0"/>
              </a:rPr>
              <a:t> with the aim to make well informed, evidence-based recommendations on how to make sure:</a:t>
            </a:r>
          </a:p>
          <a:p>
            <a:pPr>
              <a:lnSpc>
                <a:spcPct val="107000"/>
              </a:lnSpc>
              <a:spcAft>
                <a:spcPts val="0"/>
              </a:spcAft>
            </a:pPr>
            <a:endParaRPr lang="en-GB" sz="1800" kern="0" dirty="0">
              <a:solidFill>
                <a:srgbClr val="0B0C0C"/>
              </a:solidFill>
              <a:latin typeface="+mn-lt"/>
              <a:ea typeface="Times New Roman" panose="02020603050405020304" pitchFamily="18" charset="0"/>
              <a:cs typeface="Times New Roman" panose="02020603050405020304" pitchFamily="18" charset="0"/>
            </a:endParaRPr>
          </a:p>
          <a:p>
            <a:pPr>
              <a:lnSpc>
                <a:spcPct val="107000"/>
              </a:lnSpc>
              <a:spcAft>
                <a:spcPts val="800"/>
              </a:spcAft>
            </a:pPr>
            <a:endParaRPr lang="en-GB" sz="600" kern="0" dirty="0">
              <a:solidFill>
                <a:srgbClr val="0B0C0C"/>
              </a:solidFill>
              <a:latin typeface="+mn-lt"/>
              <a:ea typeface="Times New Roman" panose="02020603050405020304" pitchFamily="18" charset="0"/>
              <a:cs typeface="Times New Roman" panose="02020603050405020304" pitchFamily="18" charset="0"/>
            </a:endParaRPr>
          </a:p>
          <a:p>
            <a:pPr marL="1204820" lvl="4" indent="0">
              <a:lnSpc>
                <a:spcPct val="107000"/>
              </a:lnSpc>
              <a:spcAft>
                <a:spcPts val="800"/>
              </a:spcAft>
              <a:buNone/>
              <a:tabLst>
                <a:tab pos="457178" algn="l"/>
              </a:tabLst>
            </a:pPr>
            <a:r>
              <a:rPr lang="en-GB" sz="1800" kern="0" dirty="0">
                <a:solidFill>
                  <a:srgbClr val="0B0C0C"/>
                </a:solidFill>
                <a:latin typeface="+mn-lt"/>
                <a:ea typeface="Times New Roman" panose="02020603050405020304" pitchFamily="18" charset="0"/>
                <a:cs typeface="Times New Roman" panose="02020603050405020304" pitchFamily="18" charset="0"/>
              </a:rPr>
              <a:t>All trainees receive high-quality training in the ITT market </a:t>
            </a:r>
          </a:p>
          <a:p>
            <a:pPr marL="1204820" lvl="4" indent="0">
              <a:lnSpc>
                <a:spcPct val="107000"/>
              </a:lnSpc>
              <a:spcAft>
                <a:spcPts val="800"/>
              </a:spcAft>
              <a:buNone/>
              <a:tabLst>
                <a:tab pos="457178" algn="l"/>
              </a:tabLst>
            </a:pPr>
            <a:endParaRPr lang="en-GB" sz="1800" kern="0" dirty="0">
              <a:solidFill>
                <a:srgbClr val="0B0C0C"/>
              </a:solidFill>
              <a:latin typeface="+mn-lt"/>
              <a:ea typeface="Times New Roman" panose="02020603050405020304" pitchFamily="18" charset="0"/>
              <a:cs typeface="Times New Roman" panose="02020603050405020304" pitchFamily="18" charset="0"/>
            </a:endParaRPr>
          </a:p>
          <a:p>
            <a:pPr marL="1204820" lvl="4" indent="0">
              <a:lnSpc>
                <a:spcPct val="107000"/>
              </a:lnSpc>
              <a:spcAft>
                <a:spcPts val="800"/>
              </a:spcAft>
              <a:buNone/>
              <a:tabLst>
                <a:tab pos="457178" algn="l"/>
              </a:tabLst>
            </a:pPr>
            <a:endParaRPr lang="en-GB" sz="1800" kern="0" dirty="0">
              <a:solidFill>
                <a:srgbClr val="0B0C0C"/>
              </a:solidFill>
              <a:latin typeface="+mn-lt"/>
              <a:ea typeface="Times New Roman" panose="02020603050405020304" pitchFamily="18" charset="0"/>
              <a:cs typeface="Times New Roman" panose="02020603050405020304" pitchFamily="18" charset="0"/>
            </a:endParaRPr>
          </a:p>
          <a:p>
            <a:pPr marL="1204820" lvl="4" indent="0">
              <a:lnSpc>
                <a:spcPct val="107000"/>
              </a:lnSpc>
              <a:spcAft>
                <a:spcPts val="800"/>
              </a:spcAft>
              <a:buNone/>
              <a:tabLst>
                <a:tab pos="457178" algn="l"/>
              </a:tabLst>
            </a:pPr>
            <a:r>
              <a:rPr lang="en-GB" sz="1800" kern="0" dirty="0">
                <a:solidFill>
                  <a:srgbClr val="0B0C0C"/>
                </a:solidFill>
                <a:latin typeface="+mn-lt"/>
                <a:ea typeface="Times New Roman" panose="02020603050405020304" pitchFamily="18" charset="0"/>
                <a:cs typeface="Times New Roman" panose="02020603050405020304" pitchFamily="18" charset="0"/>
              </a:rPr>
              <a:t>The ITT market maintains the capacity to deliver enough trainees and is accessible to candidates</a:t>
            </a:r>
          </a:p>
          <a:p>
            <a:pPr marL="1204820" lvl="4" indent="0">
              <a:lnSpc>
                <a:spcPct val="107000"/>
              </a:lnSpc>
              <a:spcAft>
                <a:spcPts val="800"/>
              </a:spcAft>
              <a:buNone/>
              <a:tabLst>
                <a:tab pos="457178" algn="l"/>
              </a:tabLst>
            </a:pPr>
            <a:endParaRPr lang="en-GB" sz="1800" kern="100" dirty="0">
              <a:latin typeface="+mn-lt"/>
              <a:ea typeface="Calibri" panose="020F0502020204030204" pitchFamily="34" charset="0"/>
              <a:cs typeface="Times New Roman" panose="02020603050405020304" pitchFamily="18" charset="0"/>
            </a:endParaRPr>
          </a:p>
          <a:p>
            <a:pPr marL="1204820" lvl="4" indent="0">
              <a:lnSpc>
                <a:spcPct val="107000"/>
              </a:lnSpc>
              <a:spcAft>
                <a:spcPts val="800"/>
              </a:spcAft>
              <a:buNone/>
              <a:tabLst>
                <a:tab pos="457178" algn="l"/>
              </a:tabLst>
            </a:pPr>
            <a:endParaRPr lang="en-GB" sz="1800" kern="100" dirty="0">
              <a:latin typeface="+mn-lt"/>
              <a:ea typeface="Calibri" panose="020F0502020204030204" pitchFamily="34" charset="0"/>
              <a:cs typeface="Times New Roman" panose="02020603050405020304" pitchFamily="18" charset="0"/>
            </a:endParaRPr>
          </a:p>
          <a:p>
            <a:pPr marL="1204820" lvl="4" indent="0">
              <a:lnSpc>
                <a:spcPct val="107000"/>
              </a:lnSpc>
              <a:spcAft>
                <a:spcPts val="800"/>
              </a:spcAft>
              <a:buNone/>
              <a:tabLst>
                <a:tab pos="457178" algn="l"/>
              </a:tabLst>
            </a:pPr>
            <a:r>
              <a:rPr lang="en-GB" sz="1800" kern="0" dirty="0">
                <a:solidFill>
                  <a:srgbClr val="0B0C0C"/>
                </a:solidFill>
                <a:latin typeface="+mn-lt"/>
                <a:ea typeface="Times New Roman" panose="02020603050405020304" pitchFamily="18" charset="0"/>
                <a:cs typeface="Times New Roman" panose="02020603050405020304" pitchFamily="18" charset="0"/>
              </a:rPr>
              <a:t>The ITT system benefits all schools</a:t>
            </a:r>
          </a:p>
          <a:p>
            <a:pPr>
              <a:lnSpc>
                <a:spcPct val="107000"/>
              </a:lnSpc>
              <a:spcAft>
                <a:spcPts val="800"/>
              </a:spcAft>
            </a:pPr>
            <a:endParaRPr lang="en-GB" kern="0" dirty="0">
              <a:solidFill>
                <a:srgbClr val="0B0C0C"/>
              </a:solidFill>
              <a:latin typeface="+mn-lt"/>
              <a:ea typeface="Times New Roman" panose="02020603050405020304" pitchFamily="18" charset="0"/>
              <a:cs typeface="Times New Roman"/>
            </a:endParaRPr>
          </a:p>
          <a:p>
            <a:pPr>
              <a:lnSpc>
                <a:spcPct val="107000"/>
              </a:lnSpc>
              <a:spcAft>
                <a:spcPts val="800"/>
              </a:spcAft>
            </a:pPr>
            <a:endParaRPr lang="en-GB" sz="1800" kern="0" dirty="0">
              <a:solidFill>
                <a:srgbClr val="0B0C0C"/>
              </a:solidFill>
              <a:latin typeface="+mn-lt"/>
              <a:ea typeface="Times New Roman" panose="02020603050405020304" pitchFamily="18" charset="0"/>
              <a:cs typeface="Times New Roman"/>
            </a:endParaRPr>
          </a:p>
        </p:txBody>
      </p:sp>
      <p:grpSp>
        <p:nvGrpSpPr>
          <p:cNvPr id="7" name="Group 6">
            <a:extLst>
              <a:ext uri="{FF2B5EF4-FFF2-40B4-BE49-F238E27FC236}">
                <a16:creationId xmlns:a16="http://schemas.microsoft.com/office/drawing/2014/main" id="{17C6A4AD-3A0C-E8D2-70DA-C244BD80C1E1}"/>
              </a:ext>
            </a:extLst>
          </p:cNvPr>
          <p:cNvGrpSpPr/>
          <p:nvPr/>
        </p:nvGrpSpPr>
        <p:grpSpPr>
          <a:xfrm>
            <a:off x="571714" y="5127653"/>
            <a:ext cx="896868" cy="863036"/>
            <a:chOff x="571714" y="2302728"/>
            <a:chExt cx="1228554" cy="1197701"/>
          </a:xfrm>
        </p:grpSpPr>
        <p:sp>
          <p:nvSpPr>
            <p:cNvPr id="3" name="Flowchart: Connector 2">
              <a:extLst>
                <a:ext uri="{FF2B5EF4-FFF2-40B4-BE49-F238E27FC236}">
                  <a16:creationId xmlns:a16="http://schemas.microsoft.com/office/drawing/2014/main" id="{6F22BE74-1D60-E944-FA72-6EB6016BFDC4}"/>
                </a:ext>
              </a:extLst>
            </p:cNvPr>
            <p:cNvSpPr/>
            <p:nvPr/>
          </p:nvSpPr>
          <p:spPr>
            <a:xfrm>
              <a:off x="571714" y="2302728"/>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descr="Schoolhouse with solid fill">
              <a:extLst>
                <a:ext uri="{FF2B5EF4-FFF2-40B4-BE49-F238E27FC236}">
                  <a16:creationId xmlns:a16="http://schemas.microsoft.com/office/drawing/2014/main" id="{322A18B9-8941-5270-FA40-DEB30596E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504" y="2413696"/>
              <a:ext cx="836973" cy="836973"/>
            </a:xfrm>
            <a:prstGeom prst="rect">
              <a:avLst/>
            </a:prstGeom>
          </p:spPr>
        </p:pic>
      </p:grpSp>
      <p:grpSp>
        <p:nvGrpSpPr>
          <p:cNvPr id="19" name="Group 18">
            <a:extLst>
              <a:ext uri="{FF2B5EF4-FFF2-40B4-BE49-F238E27FC236}">
                <a16:creationId xmlns:a16="http://schemas.microsoft.com/office/drawing/2014/main" id="{5EAB05D4-61AE-8D98-EEDC-BB1092075DCC}"/>
              </a:ext>
            </a:extLst>
          </p:cNvPr>
          <p:cNvGrpSpPr/>
          <p:nvPr/>
        </p:nvGrpSpPr>
        <p:grpSpPr>
          <a:xfrm>
            <a:off x="571714" y="3791500"/>
            <a:ext cx="896868" cy="863036"/>
            <a:chOff x="685368" y="3697453"/>
            <a:chExt cx="896868" cy="863036"/>
          </a:xfrm>
        </p:grpSpPr>
        <p:sp>
          <p:nvSpPr>
            <p:cNvPr id="9" name="Flowchart: Connector 8">
              <a:extLst>
                <a:ext uri="{FF2B5EF4-FFF2-40B4-BE49-F238E27FC236}">
                  <a16:creationId xmlns:a16="http://schemas.microsoft.com/office/drawing/2014/main" id="{DF07B963-1BF5-95D5-1C04-9F0085AC5109}"/>
                </a:ext>
              </a:extLst>
            </p:cNvPr>
            <p:cNvSpPr/>
            <p:nvPr/>
          </p:nvSpPr>
          <p:spPr>
            <a:xfrm>
              <a:off x="685368" y="3697453"/>
              <a:ext cx="896868" cy="863036"/>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Graphic 17" descr="Business Growth with solid fill">
              <a:extLst>
                <a:ext uri="{FF2B5EF4-FFF2-40B4-BE49-F238E27FC236}">
                  <a16:creationId xmlns:a16="http://schemas.microsoft.com/office/drawing/2014/main" id="{92D6C3B4-D3B9-2807-CDFC-3434A4A97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67804" y="3843994"/>
              <a:ext cx="571500" cy="617614"/>
            </a:xfrm>
            <a:prstGeom prst="rect">
              <a:avLst/>
            </a:prstGeom>
          </p:spPr>
        </p:pic>
      </p:grpSp>
      <p:grpSp>
        <p:nvGrpSpPr>
          <p:cNvPr id="25" name="Group 24">
            <a:extLst>
              <a:ext uri="{FF2B5EF4-FFF2-40B4-BE49-F238E27FC236}">
                <a16:creationId xmlns:a16="http://schemas.microsoft.com/office/drawing/2014/main" id="{10F2B36C-608D-E06D-C8A9-03E26F1C4641}"/>
              </a:ext>
            </a:extLst>
          </p:cNvPr>
          <p:cNvGrpSpPr/>
          <p:nvPr/>
        </p:nvGrpSpPr>
        <p:grpSpPr>
          <a:xfrm>
            <a:off x="571714" y="2455347"/>
            <a:ext cx="896868" cy="863036"/>
            <a:chOff x="1971889" y="2806120"/>
            <a:chExt cx="896868" cy="863036"/>
          </a:xfrm>
        </p:grpSpPr>
        <p:sp>
          <p:nvSpPr>
            <p:cNvPr id="24" name="Flowchart: Connector 23">
              <a:extLst>
                <a:ext uri="{FF2B5EF4-FFF2-40B4-BE49-F238E27FC236}">
                  <a16:creationId xmlns:a16="http://schemas.microsoft.com/office/drawing/2014/main" id="{EA721F14-4C86-C3DE-971C-779DAD46DCDE}"/>
                </a:ext>
              </a:extLst>
            </p:cNvPr>
            <p:cNvSpPr/>
            <p:nvPr/>
          </p:nvSpPr>
          <p:spPr>
            <a:xfrm>
              <a:off x="1971889" y="2806120"/>
              <a:ext cx="896868" cy="863036"/>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Graphic 22" descr="Diploma roll with solid fill">
              <a:extLst>
                <a:ext uri="{FF2B5EF4-FFF2-40B4-BE49-F238E27FC236}">
                  <a16:creationId xmlns:a16="http://schemas.microsoft.com/office/drawing/2014/main" id="{D267081A-F411-B9D7-1F17-B9FFD84CDB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9270" y="2965389"/>
              <a:ext cx="634427" cy="634427"/>
            </a:xfrm>
            <a:prstGeom prst="rect">
              <a:avLst/>
            </a:prstGeom>
          </p:spPr>
        </p:pic>
      </p:grpSp>
    </p:spTree>
    <p:extLst>
      <p:ext uri="{BB962C8B-B14F-4D97-AF65-F5344CB8AC3E}">
        <p14:creationId xmlns:p14="http://schemas.microsoft.com/office/powerpoint/2010/main" val="55882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38D0-904C-FEEF-132C-38BC18FBEC17}"/>
              </a:ext>
            </a:extLst>
          </p:cNvPr>
          <p:cNvSpPr>
            <a:spLocks noGrp="1"/>
          </p:cNvSpPr>
          <p:nvPr>
            <p:ph type="title"/>
          </p:nvPr>
        </p:nvSpPr>
        <p:spPr/>
        <p:txBody>
          <a:bodyPr/>
          <a:lstStyle/>
          <a:p>
            <a:r>
              <a:rPr lang="en-GB"/>
              <a:t>New Quality Requirements </a:t>
            </a:r>
          </a:p>
        </p:txBody>
      </p:sp>
      <p:sp>
        <p:nvSpPr>
          <p:cNvPr id="3" name="Slide Number Placeholder 2">
            <a:extLst>
              <a:ext uri="{FF2B5EF4-FFF2-40B4-BE49-F238E27FC236}">
                <a16:creationId xmlns:a16="http://schemas.microsoft.com/office/drawing/2014/main" id="{32DF0B4A-8EC2-0655-A9D4-54CD125B2E46}"/>
              </a:ext>
            </a:extLst>
          </p:cNvPr>
          <p:cNvSpPr>
            <a:spLocks noGrp="1"/>
          </p:cNvSpPr>
          <p:nvPr>
            <p:ph type="sldNum" sz="quarter" idx="11"/>
          </p:nvPr>
        </p:nvSpPr>
        <p:spPr/>
        <p:txBody>
          <a:bodyPr/>
          <a:lstStyle/>
          <a:p>
            <a:fld id="{4FAB73BC-B049-4115-A692-8D63A059BFB8}" type="slidenum">
              <a:rPr lang="en-GB" smtClean="0"/>
              <a:pPr/>
              <a:t>15</a:t>
            </a:fld>
            <a:endParaRPr lang="en-GB"/>
          </a:p>
        </p:txBody>
      </p:sp>
      <p:sp>
        <p:nvSpPr>
          <p:cNvPr id="4" name="Content Placeholder 3">
            <a:extLst>
              <a:ext uri="{FF2B5EF4-FFF2-40B4-BE49-F238E27FC236}">
                <a16:creationId xmlns:a16="http://schemas.microsoft.com/office/drawing/2014/main" id="{F517B7A9-4747-2C2C-023E-08C61A9F9340}"/>
              </a:ext>
            </a:extLst>
          </p:cNvPr>
          <p:cNvSpPr>
            <a:spLocks noGrp="1"/>
          </p:cNvSpPr>
          <p:nvPr>
            <p:ph sz="quarter" idx="12"/>
          </p:nvPr>
        </p:nvSpPr>
        <p:spPr>
          <a:xfrm>
            <a:off x="574526" y="1231196"/>
            <a:ext cx="7756674" cy="4566475"/>
          </a:xfrm>
        </p:spPr>
        <p:txBody>
          <a:bodyPr/>
          <a:lstStyle/>
          <a:p>
            <a:pPr>
              <a:lnSpc>
                <a:spcPct val="107000"/>
              </a:lnSpc>
              <a:spcAft>
                <a:spcPts val="800"/>
              </a:spcAft>
            </a:pPr>
            <a:r>
              <a:rPr lang="en-GB" kern="0">
                <a:solidFill>
                  <a:srgbClr val="0B0C0C"/>
                </a:solidFill>
                <a:latin typeface="+mn-lt"/>
                <a:ea typeface="Times New Roman" panose="02020603050405020304" pitchFamily="18" charset="0"/>
                <a:cs typeface="Times New Roman"/>
              </a:rPr>
              <a:t>The review recommended a new set of quality requirements to be implemented by all ITT providers, to ensure a consistently high standard of ITT provision across the sector. </a:t>
            </a:r>
          </a:p>
          <a:p>
            <a:pPr>
              <a:lnSpc>
                <a:spcPct val="107000"/>
              </a:lnSpc>
              <a:spcAft>
                <a:spcPts val="800"/>
              </a:spcAft>
            </a:pPr>
            <a:endParaRPr lang="en-GB" kern="0">
              <a:solidFill>
                <a:srgbClr val="0B0C0C"/>
              </a:solidFill>
              <a:latin typeface="+mn-lt"/>
              <a:ea typeface="Times New Roman" panose="02020603050405020304" pitchFamily="18" charset="0"/>
              <a:cs typeface="Times New Roman"/>
            </a:endParaRPr>
          </a:p>
          <a:p>
            <a:pPr>
              <a:lnSpc>
                <a:spcPct val="107000"/>
              </a:lnSpc>
              <a:spcAft>
                <a:spcPts val="800"/>
              </a:spcAft>
            </a:pPr>
            <a:r>
              <a:rPr lang="en-GB" kern="0">
                <a:solidFill>
                  <a:srgbClr val="0B0C0C"/>
                </a:solidFill>
                <a:latin typeface="+mn-lt"/>
                <a:ea typeface="Times New Roman" panose="02020603050405020304" pitchFamily="18" charset="0"/>
                <a:cs typeface="Times New Roman"/>
              </a:rPr>
              <a:t>These requirements cover a range of areas, including new mentoring requirements. These will </a:t>
            </a:r>
            <a:r>
              <a:rPr lang="en-GB"/>
              <a:t>ensure that mentors are well trained in how to be a mentor and to understand the ITT Core Content Framework (CCF) and underpinning evidence, and the ITT curriculum the trainee is following, so that they can effectively support the trainee’s progress during school placements. </a:t>
            </a:r>
          </a:p>
          <a:p>
            <a:pPr>
              <a:lnSpc>
                <a:spcPct val="107000"/>
              </a:lnSpc>
              <a:spcAft>
                <a:spcPts val="800"/>
              </a:spcAft>
            </a:pPr>
            <a:endParaRPr lang="en-GB"/>
          </a:p>
          <a:p>
            <a:pPr>
              <a:lnSpc>
                <a:spcPct val="107000"/>
              </a:lnSpc>
              <a:spcAft>
                <a:spcPts val="800"/>
              </a:spcAft>
            </a:pPr>
            <a:r>
              <a:rPr lang="en-GB"/>
              <a:t>There are also new quality requirements relating to curriculum, assessment and progression of trainees, and quality assurance which </a:t>
            </a:r>
            <a:r>
              <a:rPr lang="en-GB" kern="0">
                <a:solidFill>
                  <a:srgbClr val="0B0C0C"/>
                </a:solidFill>
                <a:latin typeface="+mn-lt"/>
                <a:ea typeface="Times New Roman" panose="02020603050405020304" pitchFamily="18" charset="0"/>
                <a:cs typeface="Times New Roman"/>
              </a:rPr>
              <a:t>are reflected in the updated </a:t>
            </a:r>
            <a:r>
              <a:rPr lang="en-GB" kern="0">
                <a:solidFill>
                  <a:srgbClr val="0B0C0C"/>
                </a:solidFill>
                <a:latin typeface="+mn-lt"/>
                <a:ea typeface="Times New Roman" panose="02020603050405020304" pitchFamily="18" charset="0"/>
                <a:cs typeface="Times New Roman"/>
                <a:hlinkClick r:id="rId2"/>
              </a:rPr>
              <a:t>ITT criteria and supporting advice for 2024/25</a:t>
            </a:r>
            <a:r>
              <a:rPr lang="en-GB" kern="0">
                <a:solidFill>
                  <a:srgbClr val="0B0C0C"/>
                </a:solidFill>
                <a:latin typeface="+mn-lt"/>
                <a:ea typeface="Times New Roman" panose="02020603050405020304" pitchFamily="18" charset="0"/>
                <a:cs typeface="Times New Roman"/>
              </a:rPr>
              <a:t>.</a:t>
            </a:r>
          </a:p>
          <a:p>
            <a:endParaRPr lang="en-GB"/>
          </a:p>
        </p:txBody>
      </p:sp>
    </p:spTree>
    <p:extLst>
      <p:ext uri="{BB962C8B-B14F-4D97-AF65-F5344CB8AC3E}">
        <p14:creationId xmlns:p14="http://schemas.microsoft.com/office/powerpoint/2010/main" val="173281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54E37A6-5840-312C-673A-FE44B9A09DE3}"/>
              </a:ext>
            </a:extLst>
          </p:cNvPr>
          <p:cNvSpPr/>
          <p:nvPr/>
        </p:nvSpPr>
        <p:spPr>
          <a:xfrm>
            <a:off x="5877276" y="3118193"/>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C54D2E8-3378-AC9E-7A98-8F8A543B66EC}"/>
              </a:ext>
            </a:extLst>
          </p:cNvPr>
          <p:cNvSpPr/>
          <p:nvPr/>
        </p:nvSpPr>
        <p:spPr>
          <a:xfrm>
            <a:off x="3778150" y="3118193"/>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123" name="Google Shape;123;p21"/>
          <p:cNvSpPr txBox="1">
            <a:spLocks noGrp="1"/>
          </p:cNvSpPr>
          <p:nvPr>
            <p:ph type="title"/>
          </p:nvPr>
        </p:nvSpPr>
        <p:spPr>
          <a:xfrm>
            <a:off x="486000" y="458711"/>
            <a:ext cx="7665431" cy="429525"/>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a:solidFill>
                  <a:srgbClr val="003764"/>
                </a:solidFill>
                <a:latin typeface="Arial" panose="020B0604020202020204" pitchFamily="34" charset="0"/>
                <a:cs typeface="Arial" panose="020B0604020202020204" pitchFamily="34" charset="0"/>
              </a:rPr>
              <a:t>What does the ITT reform mean for schools?</a:t>
            </a:r>
          </a:p>
        </p:txBody>
      </p:sp>
      <p:sp>
        <p:nvSpPr>
          <p:cNvPr id="2" name="Google Shape;124;p21">
            <a:extLst>
              <a:ext uri="{FF2B5EF4-FFF2-40B4-BE49-F238E27FC236}">
                <a16:creationId xmlns:a16="http://schemas.microsoft.com/office/drawing/2014/main" id="{F42BBB58-3480-69CE-336E-8B6CB704807B}"/>
              </a:ext>
            </a:extLst>
          </p:cNvPr>
          <p:cNvSpPr txBox="1">
            <a:spLocks/>
          </p:cNvSpPr>
          <p:nvPr/>
        </p:nvSpPr>
        <p:spPr>
          <a:xfrm>
            <a:off x="3807891" y="3336933"/>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A more strategic role for Teaching School Hubs in ITT, so that they can support their local school networks to be involved</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8" name="Google Shape;124;p21">
            <a:extLst>
              <a:ext uri="{FF2B5EF4-FFF2-40B4-BE49-F238E27FC236}">
                <a16:creationId xmlns:a16="http://schemas.microsoft.com/office/drawing/2014/main" id="{EA6890E8-209D-CDE8-4E9B-EF95E2985BC8}"/>
              </a:ext>
            </a:extLst>
          </p:cNvPr>
          <p:cNvSpPr txBox="1">
            <a:spLocks/>
          </p:cNvSpPr>
          <p:nvPr/>
        </p:nvSpPr>
        <p:spPr>
          <a:xfrm>
            <a:off x="5917292" y="3336933"/>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114300" indent="0" algn="ctr" defTabSz="685766">
              <a:buNone/>
            </a:pPr>
            <a:r>
              <a:rPr lang="en-GB" sz="1600">
                <a:solidFill>
                  <a:schemeClr val="bg1"/>
                </a:solidFill>
                <a:latin typeface="Arial" panose="020B0604020202020204" pitchFamily="34" charset="0"/>
                <a:cs typeface="Arial" panose="020B0604020202020204" pitchFamily="34" charset="0"/>
              </a:rPr>
              <a:t>Intensive Training and Practice (ITAP) is a new element which must be part of all ITT courses</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0A753E8-9485-9657-D349-D434FFF24AB0}"/>
              </a:ext>
            </a:extLst>
          </p:cNvPr>
          <p:cNvSpPr/>
          <p:nvPr/>
        </p:nvSpPr>
        <p:spPr>
          <a:xfrm>
            <a:off x="1651514" y="3118193"/>
            <a:ext cx="164750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5" name="Google Shape;124;p21">
            <a:extLst>
              <a:ext uri="{FF2B5EF4-FFF2-40B4-BE49-F238E27FC236}">
                <a16:creationId xmlns:a16="http://schemas.microsoft.com/office/drawing/2014/main" id="{C547C47D-0BE4-A028-0C75-39DCCBC46636}"/>
              </a:ext>
            </a:extLst>
          </p:cNvPr>
          <p:cNvSpPr txBox="1">
            <a:spLocks/>
          </p:cNvSpPr>
          <p:nvPr/>
        </p:nvSpPr>
        <p:spPr>
          <a:xfrm>
            <a:off x="1710266" y="3336933"/>
            <a:ext cx="1530000" cy="258761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a:cs typeface="Arial"/>
              </a:rPr>
              <a:t>Mentoring –  minimum of 1.5 hours of mentor time per week for trainees and mentor training requirements</a:t>
            </a:r>
          </a:p>
          <a:p>
            <a:pPr marL="0" indent="0" algn="ctr" defTabSz="685766">
              <a:buNone/>
            </a:pPr>
            <a:endParaRPr lang="en-GB" sz="1600">
              <a:solidFill>
                <a:schemeClr val="bg1"/>
              </a:solidFill>
              <a:latin typeface="Arial"/>
              <a:cs typeface="Arial"/>
            </a:endParaRP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18" name="Flowchart: Connector 17">
            <a:extLst>
              <a:ext uri="{FF2B5EF4-FFF2-40B4-BE49-F238E27FC236}">
                <a16:creationId xmlns:a16="http://schemas.microsoft.com/office/drawing/2014/main" id="{A252D44F-EE33-3858-0ED0-B65C2E2DE4E4}"/>
              </a:ext>
            </a:extLst>
          </p:cNvPr>
          <p:cNvSpPr/>
          <p:nvPr/>
        </p:nvSpPr>
        <p:spPr>
          <a:xfrm>
            <a:off x="6080395"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4">
            <a:extLst>
              <a:ext uri="{FF2B5EF4-FFF2-40B4-BE49-F238E27FC236}">
                <a16:creationId xmlns:a16="http://schemas.microsoft.com/office/drawing/2014/main" id="{D6E08A6C-7E08-AF1A-2998-72BEB967347B}"/>
              </a:ext>
            </a:extLst>
          </p:cNvPr>
          <p:cNvSpPr txBox="1">
            <a:spLocks/>
          </p:cNvSpPr>
          <p:nvPr/>
        </p:nvSpPr>
        <p:spPr>
          <a:xfrm>
            <a:off x="486000" y="1046543"/>
            <a:ext cx="7986713" cy="1086255"/>
          </a:xfrm>
          <a:prstGeom prst="rect">
            <a:avLst/>
          </a:prstGeom>
        </p:spPr>
        <p:txBody>
          <a:bodyPr spcFirstLastPara="1" vert="horz" wrap="square" lIns="91425" tIns="91425" rIns="91425" bIns="91425" rtlCol="0" anchor="ctr" anchorCtr="0">
            <a:normAutofit/>
          </a:bodyPr>
          <a:lstStyle>
            <a:defPPr>
              <a:defRPr lang="en-US"/>
            </a:defPPr>
            <a:lvl1pPr marL="0" lvl="0" algn="r" defTabSz="457200" rtl="0" eaLnBrk="1" latinLnBrk="0" hangingPunct="1">
              <a:buNone/>
              <a:defRPr sz="900" kern="1200">
                <a:solidFill>
                  <a:schemeClr val="tx1">
                    <a:tint val="75000"/>
                  </a:schemeClr>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pPr algn="l" fontAlgn="base"/>
            <a:r>
              <a:rPr lang="en-GB" sz="1800" dirty="0">
                <a:solidFill>
                  <a:schemeClr val="tx1"/>
                </a:solidFill>
                <a:latin typeface="Arial"/>
                <a:ea typeface="Times New Roman" panose="02020603050405020304" pitchFamily="18" charset="0"/>
                <a:cs typeface="Arial"/>
              </a:rPr>
              <a:t>Following the reforms, from September 2024 there will be new quality requirements for all ITT courses. These include:</a:t>
            </a:r>
          </a:p>
          <a:p>
            <a:pPr algn="l" fontAlgn="base"/>
            <a:endParaRPr lang="en-GB" sz="180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l"/>
            <a:endParaRPr lang="en-GB">
              <a:solidFill>
                <a:schemeClr val="tx1"/>
              </a:solidFill>
              <a:latin typeface="Arial" panose="020B0604020202020204" pitchFamily="34" charset="0"/>
              <a:cs typeface="Arial" panose="020B0604020202020204" pitchFamily="34" charset="0"/>
            </a:endParaRPr>
          </a:p>
        </p:txBody>
      </p:sp>
      <p:pic>
        <p:nvPicPr>
          <p:cNvPr id="14" name="Graphic 13" descr="Classroom with solid fill">
            <a:extLst>
              <a:ext uri="{FF2B5EF4-FFF2-40B4-BE49-F238E27FC236}">
                <a16:creationId xmlns:a16="http://schemas.microsoft.com/office/drawing/2014/main" id="{FD967564-8B32-3663-9E08-296B0EAE10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1202" y="2291105"/>
            <a:ext cx="701272" cy="733379"/>
          </a:xfrm>
          <a:prstGeom prst="rect">
            <a:avLst/>
          </a:prstGeom>
        </p:spPr>
      </p:pic>
      <p:grpSp>
        <p:nvGrpSpPr>
          <p:cNvPr id="24" name="Group 23">
            <a:extLst>
              <a:ext uri="{FF2B5EF4-FFF2-40B4-BE49-F238E27FC236}">
                <a16:creationId xmlns:a16="http://schemas.microsoft.com/office/drawing/2014/main" id="{5490C070-92BD-7BB3-C839-A3CCC84148AB}"/>
              </a:ext>
            </a:extLst>
          </p:cNvPr>
          <p:cNvGrpSpPr/>
          <p:nvPr/>
        </p:nvGrpSpPr>
        <p:grpSpPr>
          <a:xfrm>
            <a:off x="3971444" y="2029862"/>
            <a:ext cx="1228554" cy="1197701"/>
            <a:chOff x="3971444" y="2029862"/>
            <a:chExt cx="1228554" cy="1197701"/>
          </a:xfrm>
        </p:grpSpPr>
        <p:sp>
          <p:nvSpPr>
            <p:cNvPr id="16" name="Flowchart: Connector 15">
              <a:extLst>
                <a:ext uri="{FF2B5EF4-FFF2-40B4-BE49-F238E27FC236}">
                  <a16:creationId xmlns:a16="http://schemas.microsoft.com/office/drawing/2014/main" id="{32372A8C-D12E-F050-2C0A-359027E0123B}"/>
                </a:ext>
              </a:extLst>
            </p:cNvPr>
            <p:cNvSpPr/>
            <p:nvPr/>
          </p:nvSpPr>
          <p:spPr>
            <a:xfrm>
              <a:off x="3971444"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Graphic 19" descr="Social network outline">
              <a:extLst>
                <a:ext uri="{FF2B5EF4-FFF2-40B4-BE49-F238E27FC236}">
                  <a16:creationId xmlns:a16="http://schemas.microsoft.com/office/drawing/2014/main" id="{4E796B2F-A5EB-9B12-4ACD-E2DE1568F4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2199" y="2165543"/>
              <a:ext cx="885559" cy="912793"/>
            </a:xfrm>
            <a:prstGeom prst="rect">
              <a:avLst/>
            </a:prstGeom>
          </p:spPr>
        </p:pic>
      </p:grpSp>
      <p:grpSp>
        <p:nvGrpSpPr>
          <p:cNvPr id="23" name="Group 22">
            <a:extLst>
              <a:ext uri="{FF2B5EF4-FFF2-40B4-BE49-F238E27FC236}">
                <a16:creationId xmlns:a16="http://schemas.microsoft.com/office/drawing/2014/main" id="{2B1A3F32-A834-C8AF-1442-6B73E238EE75}"/>
              </a:ext>
            </a:extLst>
          </p:cNvPr>
          <p:cNvGrpSpPr/>
          <p:nvPr/>
        </p:nvGrpSpPr>
        <p:grpSpPr>
          <a:xfrm>
            <a:off x="1899788" y="2029862"/>
            <a:ext cx="1228554" cy="1197701"/>
            <a:chOff x="1899788" y="2029862"/>
            <a:chExt cx="1228554" cy="1197701"/>
          </a:xfrm>
        </p:grpSpPr>
        <p:sp>
          <p:nvSpPr>
            <p:cNvPr id="12" name="Flowchart: Connector 11">
              <a:extLst>
                <a:ext uri="{FF2B5EF4-FFF2-40B4-BE49-F238E27FC236}">
                  <a16:creationId xmlns:a16="http://schemas.microsoft.com/office/drawing/2014/main" id="{9570D654-7A9F-DD9F-C7B5-D7D879430C43}"/>
                </a:ext>
              </a:extLst>
            </p:cNvPr>
            <p:cNvSpPr/>
            <p:nvPr/>
          </p:nvSpPr>
          <p:spPr>
            <a:xfrm>
              <a:off x="1899788"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Graphic 21" descr="Professor female with solid fill">
              <a:extLst>
                <a:ext uri="{FF2B5EF4-FFF2-40B4-BE49-F238E27FC236}">
                  <a16:creationId xmlns:a16="http://schemas.microsoft.com/office/drawing/2014/main" id="{383A1B7E-0D98-0D2C-C6CD-FFF00983E0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23541" y="2256623"/>
              <a:ext cx="752200" cy="752200"/>
            </a:xfrm>
            <a:prstGeom prst="rect">
              <a:avLst/>
            </a:prstGeom>
          </p:spPr>
        </p:pic>
      </p:grpSp>
    </p:spTree>
    <p:extLst>
      <p:ext uri="{BB962C8B-B14F-4D97-AF65-F5344CB8AC3E}">
        <p14:creationId xmlns:p14="http://schemas.microsoft.com/office/powerpoint/2010/main" val="106344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Mentoring</a:t>
            </a:r>
          </a:p>
        </p:txBody>
      </p:sp>
    </p:spTree>
    <p:extLst>
      <p:ext uri="{BB962C8B-B14F-4D97-AF65-F5344CB8AC3E}">
        <p14:creationId xmlns:p14="http://schemas.microsoft.com/office/powerpoint/2010/main" val="306420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BDCB9E7-F4B6-E68B-AE45-4CBF7E063C95}"/>
              </a:ext>
            </a:extLst>
          </p:cNvPr>
          <p:cNvSpPr/>
          <p:nvPr/>
        </p:nvSpPr>
        <p:spPr>
          <a:xfrm>
            <a:off x="1365947" y="3305601"/>
            <a:ext cx="7203527" cy="95090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GB" sz="1400" dirty="0">
                <a:solidFill>
                  <a:srgbClr val="002060"/>
                </a:solidFill>
                <a:latin typeface="Arial" panose="020B0604020202020204" pitchFamily="34" charset="0"/>
                <a:cs typeface="Arial" panose="020B0604020202020204" pitchFamily="34" charset="0"/>
              </a:rPr>
              <a:t>The new quality requirements help ensure that every trainee receives an entitlement of 1.5 hours per week of mentoring support. All school-based mentors will have access to up to 20 hours of initial mentor training supported by funding (followed by 6 hours of refresher training in future years). </a:t>
            </a:r>
            <a:endParaRPr lang="en-US" sz="1400" dirty="0">
              <a:solidFill>
                <a:srgbClr val="00206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A4B8F25-516D-4D5B-E835-666F63DC2095}"/>
              </a:ext>
            </a:extLst>
          </p:cNvPr>
          <p:cNvSpPr>
            <a:spLocks noGrp="1"/>
          </p:cNvSpPr>
          <p:nvPr>
            <p:ph type="title"/>
          </p:nvPr>
        </p:nvSpPr>
        <p:spPr/>
        <p:txBody>
          <a:bodyPr/>
          <a:lstStyle/>
          <a:p>
            <a:r>
              <a:rPr lang="en-GB"/>
              <a:t>Mentor requirements</a:t>
            </a:r>
          </a:p>
        </p:txBody>
      </p:sp>
      <p:sp>
        <p:nvSpPr>
          <p:cNvPr id="3" name="Slide Number Placeholder 2">
            <a:extLst>
              <a:ext uri="{FF2B5EF4-FFF2-40B4-BE49-F238E27FC236}">
                <a16:creationId xmlns:a16="http://schemas.microsoft.com/office/drawing/2014/main" id="{9F8E89FB-D8B1-FCCB-4CE5-17954BC47955}"/>
              </a:ext>
            </a:extLst>
          </p:cNvPr>
          <p:cNvSpPr>
            <a:spLocks noGrp="1"/>
          </p:cNvSpPr>
          <p:nvPr>
            <p:ph type="sldNum" sz="quarter" idx="11"/>
          </p:nvPr>
        </p:nvSpPr>
        <p:spPr/>
        <p:txBody>
          <a:bodyPr/>
          <a:lstStyle/>
          <a:p>
            <a:fld id="{4FAB73BC-B049-4115-A692-8D63A059BFB8}" type="slidenum">
              <a:rPr lang="en-GB" smtClean="0"/>
              <a:pPr/>
              <a:t>18</a:t>
            </a:fld>
            <a:endParaRPr lang="en-GB"/>
          </a:p>
        </p:txBody>
      </p:sp>
      <p:sp>
        <p:nvSpPr>
          <p:cNvPr id="5" name="Rectangle: Rounded Corners 4">
            <a:extLst>
              <a:ext uri="{FF2B5EF4-FFF2-40B4-BE49-F238E27FC236}">
                <a16:creationId xmlns:a16="http://schemas.microsoft.com/office/drawing/2014/main" id="{9867F635-E377-BD77-4FEA-232FCA790034}"/>
              </a:ext>
            </a:extLst>
          </p:cNvPr>
          <p:cNvSpPr/>
          <p:nvPr/>
        </p:nvSpPr>
        <p:spPr>
          <a:xfrm>
            <a:off x="1365946" y="1591341"/>
            <a:ext cx="7203527" cy="950902"/>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GB" sz="1400">
                <a:solidFill>
                  <a:srgbClr val="002060"/>
                </a:solidFill>
                <a:latin typeface="Arial" panose="020B0604020202020204" pitchFamily="34" charset="0"/>
                <a:cs typeface="Arial" panose="020B0604020202020204" pitchFamily="34" charset="0"/>
              </a:rPr>
              <a:t>From September 2024, accredited ITT providers must ensure their courses meet the new quality requirements.</a:t>
            </a:r>
            <a:endParaRPr lang="en-US" sz="1400">
              <a:solidFill>
                <a:srgbClr val="002060"/>
              </a:solidFill>
              <a:latin typeface="Arial" panose="020B0604020202020204" pitchFamily="34" charset="0"/>
              <a:cs typeface="Arial" panose="020B0604020202020204" pitchFamily="34" charset="0"/>
            </a:endParaRPr>
          </a:p>
        </p:txBody>
      </p:sp>
      <p:sp>
        <p:nvSpPr>
          <p:cNvPr id="6" name="Flowchart: Connector 5">
            <a:extLst>
              <a:ext uri="{FF2B5EF4-FFF2-40B4-BE49-F238E27FC236}">
                <a16:creationId xmlns:a16="http://schemas.microsoft.com/office/drawing/2014/main" id="{266AF67C-B281-BD1C-3107-121A41E78ACF}"/>
              </a:ext>
            </a:extLst>
          </p:cNvPr>
          <p:cNvSpPr/>
          <p:nvPr/>
        </p:nvSpPr>
        <p:spPr>
          <a:xfrm>
            <a:off x="574526" y="1466046"/>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Diploma roll with solid fill">
            <a:extLst>
              <a:ext uri="{FF2B5EF4-FFF2-40B4-BE49-F238E27FC236}">
                <a16:creationId xmlns:a16="http://schemas.microsoft.com/office/drawing/2014/main" id="{07272E79-8D43-1F75-DC6B-5C4954B0BF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905" y="1716903"/>
            <a:ext cx="766136" cy="766136"/>
          </a:xfrm>
          <a:prstGeom prst="rect">
            <a:avLst/>
          </a:prstGeom>
        </p:spPr>
      </p:pic>
      <p:sp>
        <p:nvSpPr>
          <p:cNvPr id="8" name="Flowchart: Connector 7">
            <a:extLst>
              <a:ext uri="{FF2B5EF4-FFF2-40B4-BE49-F238E27FC236}">
                <a16:creationId xmlns:a16="http://schemas.microsoft.com/office/drawing/2014/main" id="{D89DCA47-F538-E27A-7A5B-24ED29187660}"/>
              </a:ext>
            </a:extLst>
          </p:cNvPr>
          <p:cNvSpPr/>
          <p:nvPr/>
        </p:nvSpPr>
        <p:spPr>
          <a:xfrm>
            <a:off x="570696" y="3182203"/>
            <a:ext cx="1228554" cy="1197700"/>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descr="Professor female with solid fill">
            <a:extLst>
              <a:ext uri="{FF2B5EF4-FFF2-40B4-BE49-F238E27FC236}">
                <a16:creationId xmlns:a16="http://schemas.microsoft.com/office/drawing/2014/main" id="{0F1311E8-0EE4-2A06-0389-667786A32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297" y="3351737"/>
            <a:ext cx="752200" cy="752200"/>
          </a:xfrm>
          <a:prstGeom prst="rect">
            <a:avLst/>
          </a:prstGeom>
        </p:spPr>
      </p:pic>
      <p:sp>
        <p:nvSpPr>
          <p:cNvPr id="11" name="Rectangle: Rounded Corners 10">
            <a:extLst>
              <a:ext uri="{FF2B5EF4-FFF2-40B4-BE49-F238E27FC236}">
                <a16:creationId xmlns:a16="http://schemas.microsoft.com/office/drawing/2014/main" id="{580CAA5C-459F-2E86-1405-6399AC6D245C}"/>
              </a:ext>
            </a:extLst>
          </p:cNvPr>
          <p:cNvSpPr/>
          <p:nvPr/>
        </p:nvSpPr>
        <p:spPr>
          <a:xfrm>
            <a:off x="1365946" y="5019862"/>
            <a:ext cx="7203527" cy="95090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1400">
                <a:solidFill>
                  <a:srgbClr val="002060"/>
                </a:solidFill>
                <a:latin typeface="Arial" panose="020B0604020202020204" pitchFamily="34" charset="0"/>
                <a:cs typeface="Arial" panose="020B0604020202020204" pitchFamily="34" charset="0"/>
              </a:rPr>
              <a:t>The accredited ITT provider will provide training to help mentors understand: </a:t>
            </a:r>
          </a:p>
          <a:p>
            <a:pPr marL="1200150" lvl="2"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what is involved in the mentor role and the skills they need </a:t>
            </a:r>
          </a:p>
          <a:p>
            <a:pPr marL="1200150" lvl="2"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the ITT core content framework and its underpinning evidence </a:t>
            </a:r>
          </a:p>
          <a:p>
            <a:pPr marL="1200150" lvl="2"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the ITT curriculum which the trainee will be following</a:t>
            </a:r>
            <a:r>
              <a:rPr lang="en-US" sz="1400">
                <a:solidFill>
                  <a:srgbClr val="002060"/>
                </a:solidFill>
                <a:latin typeface="Arial" panose="020B0604020202020204" pitchFamily="34" charset="0"/>
                <a:cs typeface="Arial" panose="020B0604020202020204" pitchFamily="34" charset="0"/>
              </a:rPr>
              <a:t>.</a:t>
            </a:r>
          </a:p>
        </p:txBody>
      </p:sp>
      <p:sp>
        <p:nvSpPr>
          <p:cNvPr id="12" name="Flowchart: Connector 11">
            <a:extLst>
              <a:ext uri="{FF2B5EF4-FFF2-40B4-BE49-F238E27FC236}">
                <a16:creationId xmlns:a16="http://schemas.microsoft.com/office/drawing/2014/main" id="{6B5F0D22-F7E6-8F85-9510-4A878B0156E6}"/>
              </a:ext>
            </a:extLst>
          </p:cNvPr>
          <p:cNvSpPr/>
          <p:nvPr/>
        </p:nvSpPr>
        <p:spPr>
          <a:xfrm>
            <a:off x="574526" y="4894568"/>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descr="Clipboard Ticked with solid fill">
            <a:extLst>
              <a:ext uri="{FF2B5EF4-FFF2-40B4-BE49-F238E27FC236}">
                <a16:creationId xmlns:a16="http://schemas.microsoft.com/office/drawing/2014/main" id="{DA5F712F-D5C7-13BF-C1EE-B185AD0DF0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397" y="5152786"/>
            <a:ext cx="651061" cy="651061"/>
          </a:xfrm>
          <a:prstGeom prst="rect">
            <a:avLst/>
          </a:prstGeom>
        </p:spPr>
      </p:pic>
    </p:spTree>
    <p:extLst>
      <p:ext uri="{BB962C8B-B14F-4D97-AF65-F5344CB8AC3E}">
        <p14:creationId xmlns:p14="http://schemas.microsoft.com/office/powerpoint/2010/main" val="269718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E86C-94A2-B331-6B94-82D3EB06D18F}"/>
              </a:ext>
            </a:extLst>
          </p:cNvPr>
          <p:cNvSpPr>
            <a:spLocks noGrp="1"/>
          </p:cNvSpPr>
          <p:nvPr>
            <p:ph type="title"/>
          </p:nvPr>
        </p:nvSpPr>
        <p:spPr>
          <a:xfrm>
            <a:off x="574528" y="541508"/>
            <a:ext cx="7997763" cy="512514"/>
          </a:xfrm>
        </p:spPr>
        <p:txBody>
          <a:bodyPr anchor="t">
            <a:normAutofit/>
          </a:bodyPr>
          <a:lstStyle/>
          <a:p>
            <a:r>
              <a:rPr lang="en-GB"/>
              <a:t>Prior Learning</a:t>
            </a:r>
          </a:p>
        </p:txBody>
      </p:sp>
      <p:sp>
        <p:nvSpPr>
          <p:cNvPr id="3" name="Slide Number Placeholder 2">
            <a:extLst>
              <a:ext uri="{FF2B5EF4-FFF2-40B4-BE49-F238E27FC236}">
                <a16:creationId xmlns:a16="http://schemas.microsoft.com/office/drawing/2014/main" id="{A5E97C4A-010D-EBDA-8714-F70F874FEB41}"/>
              </a:ext>
            </a:extLst>
          </p:cNvPr>
          <p:cNvSpPr>
            <a:spLocks noGrp="1"/>
          </p:cNvSpPr>
          <p:nvPr>
            <p:ph type="sldNum" sz="quarter" idx="11"/>
          </p:nvPr>
        </p:nvSpPr>
        <p:spPr>
          <a:xfrm>
            <a:off x="8009262" y="6241546"/>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19</a:t>
            </a:fld>
            <a:endParaRPr lang="en-GB"/>
          </a:p>
        </p:txBody>
      </p:sp>
      <p:sp>
        <p:nvSpPr>
          <p:cNvPr id="5" name="TextBox 4">
            <a:extLst>
              <a:ext uri="{FF2B5EF4-FFF2-40B4-BE49-F238E27FC236}">
                <a16:creationId xmlns:a16="http://schemas.microsoft.com/office/drawing/2014/main" id="{752E02B0-F320-74C0-1482-23F352C7F711}"/>
              </a:ext>
            </a:extLst>
          </p:cNvPr>
          <p:cNvSpPr txBox="1"/>
          <p:nvPr/>
        </p:nvSpPr>
        <p:spPr>
          <a:xfrm>
            <a:off x="485987" y="1291382"/>
            <a:ext cx="7915063" cy="2585323"/>
          </a:xfrm>
          <a:prstGeom prst="rect">
            <a:avLst/>
          </a:prstGeom>
          <a:noFill/>
        </p:spPr>
        <p:txBody>
          <a:bodyPr wrap="square" rtlCol="0">
            <a:spAutoFit/>
          </a:bodyPr>
          <a:lstStyle/>
          <a:p>
            <a:r>
              <a:rPr lang="en-GB" sz="1800">
                <a:latin typeface="Arial"/>
                <a:cs typeface="Arial"/>
              </a:rPr>
              <a:t>ITT providers will take into consideration any prior learning that mentors might have completed, including as an Early Career Framework (ECF) mentor, to avoid unnecessary repetition of training.</a:t>
            </a:r>
          </a:p>
          <a:p>
            <a:endParaRPr lang="en-GB">
              <a:latin typeface="Arial"/>
              <a:cs typeface="Arial"/>
            </a:endParaRPr>
          </a:p>
          <a:p>
            <a:r>
              <a:rPr lang="en-GB" sz="1800">
                <a:latin typeface="Arial" panose="020B0604020202020204" pitchFamily="34" charset="0"/>
                <a:cs typeface="Arial" panose="020B0604020202020204" pitchFamily="34" charset="0"/>
              </a:rPr>
              <a:t>The aim of this is to avoid duplication and build on a mentor’s prior learning, which as a result may reduce the total hours of training a mentor needs to complete.</a:t>
            </a:r>
          </a:p>
          <a:p>
            <a:r>
              <a:rPr lang="en-GB" sz="1800">
                <a:latin typeface="Arial"/>
                <a:cs typeface="Arial"/>
              </a:rPr>
              <a:t> </a:t>
            </a:r>
            <a:endParaRPr lang="en-GB"/>
          </a:p>
          <a:p>
            <a:endParaRPr lang="en-GB"/>
          </a:p>
        </p:txBody>
      </p:sp>
      <p:pic>
        <p:nvPicPr>
          <p:cNvPr id="10" name="Picture 9">
            <a:extLst>
              <a:ext uri="{FF2B5EF4-FFF2-40B4-BE49-F238E27FC236}">
                <a16:creationId xmlns:a16="http://schemas.microsoft.com/office/drawing/2014/main" id="{55E7CA08-CB4D-6FAC-CCF0-2D4F9BC1C4B1}"/>
              </a:ext>
            </a:extLst>
          </p:cNvPr>
          <p:cNvPicPr>
            <a:picLocks noChangeAspect="1"/>
          </p:cNvPicPr>
          <p:nvPr/>
        </p:nvPicPr>
        <p:blipFill>
          <a:blip r:embed="rId2"/>
          <a:stretch>
            <a:fillRect/>
          </a:stretch>
        </p:blipFill>
        <p:spPr>
          <a:xfrm>
            <a:off x="4873367" y="3622605"/>
            <a:ext cx="1770521" cy="2498862"/>
          </a:xfrm>
          <a:prstGeom prst="rect">
            <a:avLst/>
          </a:prstGeom>
        </p:spPr>
      </p:pic>
      <p:pic>
        <p:nvPicPr>
          <p:cNvPr id="12" name="Picture 11">
            <a:extLst>
              <a:ext uri="{FF2B5EF4-FFF2-40B4-BE49-F238E27FC236}">
                <a16:creationId xmlns:a16="http://schemas.microsoft.com/office/drawing/2014/main" id="{E2DBFF23-4156-8068-3A4B-B8C4C10D273D}"/>
              </a:ext>
            </a:extLst>
          </p:cNvPr>
          <p:cNvPicPr>
            <a:picLocks noChangeAspect="1"/>
          </p:cNvPicPr>
          <p:nvPr/>
        </p:nvPicPr>
        <p:blipFill>
          <a:blip r:embed="rId3"/>
          <a:stretch>
            <a:fillRect/>
          </a:stretch>
        </p:blipFill>
        <p:spPr>
          <a:xfrm>
            <a:off x="2416650" y="3618750"/>
            <a:ext cx="1770522" cy="2502717"/>
          </a:xfrm>
          <a:prstGeom prst="rect">
            <a:avLst/>
          </a:prstGeom>
        </p:spPr>
      </p:pic>
      <p:sp>
        <p:nvSpPr>
          <p:cNvPr id="15" name="Flowchart: Connector 14">
            <a:extLst>
              <a:ext uri="{FF2B5EF4-FFF2-40B4-BE49-F238E27FC236}">
                <a16:creationId xmlns:a16="http://schemas.microsoft.com/office/drawing/2014/main" id="{DFE31CC7-1E80-2DA1-DE89-E81A9E96F447}"/>
              </a:ext>
            </a:extLst>
          </p:cNvPr>
          <p:cNvSpPr/>
          <p:nvPr/>
        </p:nvSpPr>
        <p:spPr>
          <a:xfrm>
            <a:off x="4097537" y="4429125"/>
            <a:ext cx="904263" cy="885825"/>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descr="Handshake with solid fill">
            <a:extLst>
              <a:ext uri="{FF2B5EF4-FFF2-40B4-BE49-F238E27FC236}">
                <a16:creationId xmlns:a16="http://schemas.microsoft.com/office/drawing/2014/main" id="{65DCCDF3-88AE-0AC1-3D1F-5B75115C88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06570" y="4581130"/>
            <a:ext cx="686195" cy="686195"/>
          </a:xfrm>
          <a:prstGeom prst="rect">
            <a:avLst/>
          </a:prstGeom>
        </p:spPr>
      </p:pic>
    </p:spTree>
    <p:extLst>
      <p:ext uri="{BB962C8B-B14F-4D97-AF65-F5344CB8AC3E}">
        <p14:creationId xmlns:p14="http://schemas.microsoft.com/office/powerpoint/2010/main" val="350347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C08C20-5CC7-7913-9F98-A50EBECE8056}"/>
              </a:ext>
            </a:extLst>
          </p:cNvPr>
          <p:cNvSpPr txBox="1"/>
          <p:nvPr/>
        </p:nvSpPr>
        <p:spPr>
          <a:xfrm>
            <a:off x="556018" y="1375307"/>
            <a:ext cx="5019673" cy="5355312"/>
          </a:xfrm>
          <a:prstGeom prst="rect">
            <a:avLst/>
          </a:prstGeom>
          <a:noFill/>
        </p:spPr>
        <p:txBody>
          <a:bodyPr wrap="square" rtlCol="0">
            <a:spAutoFit/>
          </a:bodyPr>
          <a:lstStyle/>
          <a:p>
            <a:pPr marL="342900" indent="-342900">
              <a:buFont typeface="+mj-lt"/>
              <a:buAutoNum type="arabicPeriod"/>
            </a:pPr>
            <a:r>
              <a:rPr lang="en-GB" dirty="0"/>
              <a:t>About this slide deck</a:t>
            </a:r>
          </a:p>
          <a:p>
            <a:pPr marL="342900" indent="-342900">
              <a:buFont typeface="+mj-lt"/>
              <a:buAutoNum type="arabicPeriod"/>
            </a:pPr>
            <a:endParaRPr lang="en-GB" dirty="0"/>
          </a:p>
          <a:p>
            <a:pPr marL="342900" indent="-342900">
              <a:buFont typeface="+mj-lt"/>
              <a:buAutoNum type="arabicPeriod"/>
            </a:pPr>
            <a:r>
              <a:rPr lang="en-GB" dirty="0"/>
              <a:t>Introduction to ITT</a:t>
            </a:r>
          </a:p>
          <a:p>
            <a:pPr marL="342900" indent="-342900">
              <a:buFont typeface="+mj-lt"/>
              <a:buAutoNum type="arabicPeriod"/>
            </a:pPr>
            <a:endParaRPr lang="en-GB" dirty="0"/>
          </a:p>
          <a:p>
            <a:pPr marL="342900" indent="-342900">
              <a:buFont typeface="+mj-lt"/>
              <a:buAutoNum type="arabicPeriod"/>
            </a:pPr>
            <a:r>
              <a:rPr lang="en-GB" dirty="0"/>
              <a:t>ITT reform</a:t>
            </a:r>
          </a:p>
          <a:p>
            <a:pPr marL="342900" indent="-342900">
              <a:buFont typeface="+mj-lt"/>
              <a:buAutoNum type="arabicPeriod"/>
            </a:pPr>
            <a:endParaRPr lang="en-GB" dirty="0"/>
          </a:p>
          <a:p>
            <a:pPr marL="342900" indent="-342900">
              <a:buFont typeface="+mj-lt"/>
              <a:buAutoNum type="arabicPeriod"/>
            </a:pPr>
            <a:r>
              <a:rPr lang="en-GB" dirty="0"/>
              <a:t>Mentoring</a:t>
            </a:r>
          </a:p>
          <a:p>
            <a:pPr marL="342900" indent="-342900">
              <a:buFont typeface="+mj-lt"/>
              <a:buAutoNum type="arabicPeriod"/>
            </a:pPr>
            <a:endParaRPr lang="en-GB" dirty="0"/>
          </a:p>
          <a:p>
            <a:pPr marL="342900" indent="-342900">
              <a:buFont typeface="+mj-lt"/>
              <a:buAutoNum type="arabicPeriod"/>
            </a:pPr>
            <a:r>
              <a:rPr lang="en-GB" dirty="0"/>
              <a:t>Funding for mentors</a:t>
            </a:r>
          </a:p>
          <a:p>
            <a:pPr marL="342900" indent="-342900">
              <a:buFont typeface="+mj-lt"/>
              <a:buAutoNum type="arabicPeriod"/>
            </a:pPr>
            <a:endParaRPr lang="en-GB" dirty="0"/>
          </a:p>
          <a:p>
            <a:pPr marL="342900" indent="-342900">
              <a:buFont typeface="+mj-lt"/>
              <a:buAutoNum type="arabicPeriod"/>
            </a:pPr>
            <a:r>
              <a:rPr lang="en-GB" dirty="0"/>
              <a:t>Intensive training and practice</a:t>
            </a:r>
          </a:p>
          <a:p>
            <a:pPr marL="342900" indent="-342900">
              <a:buFont typeface="+mj-lt"/>
              <a:buAutoNum type="arabicPeriod"/>
            </a:pPr>
            <a:endParaRPr lang="en-GB" dirty="0"/>
          </a:p>
          <a:p>
            <a:pPr marL="342900" indent="-342900">
              <a:buFont typeface="+mj-lt"/>
              <a:buAutoNum type="arabicPeriod"/>
            </a:pPr>
            <a:r>
              <a:rPr lang="en-GB" dirty="0"/>
              <a:t>Teaching school hubs</a:t>
            </a:r>
          </a:p>
          <a:p>
            <a:pPr marL="342900" indent="-342900">
              <a:buFont typeface="+mj-lt"/>
              <a:buAutoNum type="arabicPeriod"/>
            </a:pPr>
            <a:endParaRPr lang="en-GB" dirty="0"/>
          </a:p>
          <a:p>
            <a:pPr marL="342900" indent="-342900">
              <a:buFont typeface="+mj-lt"/>
              <a:buAutoNum type="arabicPeriod"/>
            </a:pPr>
            <a:r>
              <a:rPr lang="en-GB" dirty="0"/>
              <a:t>High quality trusts</a:t>
            </a:r>
          </a:p>
          <a:p>
            <a:pPr marL="342900" indent="-342900">
              <a:buFont typeface="+mj-lt"/>
              <a:buAutoNum type="arabicPeriod"/>
            </a:pPr>
            <a:endParaRPr lang="en-GB" dirty="0"/>
          </a:p>
          <a:p>
            <a:pPr marL="342900" indent="-342900">
              <a:buFont typeface="+mj-lt"/>
              <a:buAutoNum type="arabicPeriod"/>
            </a:pPr>
            <a:r>
              <a:rPr lang="en-GB" dirty="0"/>
              <a:t>How to get involved with ITT</a:t>
            </a:r>
          </a:p>
          <a:p>
            <a:endParaRPr lang="en-GB" dirty="0"/>
          </a:p>
          <a:p>
            <a:endParaRPr lang="en-GB" dirty="0"/>
          </a:p>
        </p:txBody>
      </p:sp>
      <p:sp>
        <p:nvSpPr>
          <p:cNvPr id="2" name="Title 1">
            <a:extLst>
              <a:ext uri="{FF2B5EF4-FFF2-40B4-BE49-F238E27FC236}">
                <a16:creationId xmlns:a16="http://schemas.microsoft.com/office/drawing/2014/main" id="{0EF83216-ADE6-9158-BEB7-A179F42159C9}"/>
              </a:ext>
            </a:extLst>
          </p:cNvPr>
          <p:cNvSpPr>
            <a:spLocks noGrp="1"/>
          </p:cNvSpPr>
          <p:nvPr>
            <p:ph type="ctrTitle"/>
          </p:nvPr>
        </p:nvSpPr>
        <p:spPr>
          <a:xfrm>
            <a:off x="556018" y="315698"/>
            <a:ext cx="6791615" cy="1040246"/>
          </a:xfrm>
        </p:spPr>
        <p:txBody>
          <a:bodyPr vert="horz" lIns="68580" tIns="34290" rIns="68580" bIns="34290" rtlCol="0" anchor="t" anchorCtr="0">
            <a:normAutofit/>
          </a:bodyPr>
          <a:lstStyle/>
          <a:p>
            <a:pPr algn="l">
              <a:lnSpc>
                <a:spcPct val="100000"/>
              </a:lnSpc>
              <a:spcBef>
                <a:spcPts val="0"/>
              </a:spcBef>
            </a:pPr>
            <a:r>
              <a:rPr lang="en-GB" sz="3600" dirty="0"/>
              <a:t>Contents</a:t>
            </a:r>
            <a:endParaRPr lang="en-US" sz="3600" dirty="0"/>
          </a:p>
        </p:txBody>
      </p:sp>
      <p:cxnSp>
        <p:nvCxnSpPr>
          <p:cNvPr id="15" name="Google Shape;62;p14">
            <a:extLst>
              <a:ext uri="{FF2B5EF4-FFF2-40B4-BE49-F238E27FC236}">
                <a16:creationId xmlns:a16="http://schemas.microsoft.com/office/drawing/2014/main" id="{0401EDBE-8F1D-245B-8281-97036941798F}"/>
              </a:ext>
            </a:extLst>
          </p:cNvPr>
          <p:cNvCxnSpPr>
            <a:cxnSpLocks/>
          </p:cNvCxnSpPr>
          <p:nvPr/>
        </p:nvCxnSpPr>
        <p:spPr>
          <a:xfrm>
            <a:off x="632216" y="1835135"/>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9" name="Google Shape;62;p14">
            <a:extLst>
              <a:ext uri="{FF2B5EF4-FFF2-40B4-BE49-F238E27FC236}">
                <a16:creationId xmlns:a16="http://schemas.microsoft.com/office/drawing/2014/main" id="{27E555DA-3FFB-9B67-612D-75B79518D96D}"/>
              </a:ext>
            </a:extLst>
          </p:cNvPr>
          <p:cNvCxnSpPr>
            <a:cxnSpLocks/>
          </p:cNvCxnSpPr>
          <p:nvPr/>
        </p:nvCxnSpPr>
        <p:spPr>
          <a:xfrm>
            <a:off x="632216" y="2406635"/>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0" name="Google Shape;62;p14">
            <a:extLst>
              <a:ext uri="{FF2B5EF4-FFF2-40B4-BE49-F238E27FC236}">
                <a16:creationId xmlns:a16="http://schemas.microsoft.com/office/drawing/2014/main" id="{72B87D6F-8A45-83CF-079E-124D3E553429}"/>
              </a:ext>
            </a:extLst>
          </p:cNvPr>
          <p:cNvCxnSpPr>
            <a:cxnSpLocks/>
          </p:cNvCxnSpPr>
          <p:nvPr/>
        </p:nvCxnSpPr>
        <p:spPr>
          <a:xfrm>
            <a:off x="632216" y="2959085"/>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1" name="Google Shape;62;p14">
            <a:extLst>
              <a:ext uri="{FF2B5EF4-FFF2-40B4-BE49-F238E27FC236}">
                <a16:creationId xmlns:a16="http://schemas.microsoft.com/office/drawing/2014/main" id="{8E8200EA-C07D-3201-96E4-C9E2B2D2735B}"/>
              </a:ext>
            </a:extLst>
          </p:cNvPr>
          <p:cNvCxnSpPr>
            <a:cxnSpLocks/>
          </p:cNvCxnSpPr>
          <p:nvPr/>
        </p:nvCxnSpPr>
        <p:spPr>
          <a:xfrm>
            <a:off x="632216" y="350201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3" name="Google Shape;62;p14">
            <a:extLst>
              <a:ext uri="{FF2B5EF4-FFF2-40B4-BE49-F238E27FC236}">
                <a16:creationId xmlns:a16="http://schemas.microsoft.com/office/drawing/2014/main" id="{587CCA89-D0A7-B729-32D3-B4CB29054A52}"/>
              </a:ext>
            </a:extLst>
          </p:cNvPr>
          <p:cNvCxnSpPr>
            <a:cxnSpLocks/>
          </p:cNvCxnSpPr>
          <p:nvPr/>
        </p:nvCxnSpPr>
        <p:spPr>
          <a:xfrm>
            <a:off x="632216" y="401636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14" name="Google Shape;62;p14">
            <a:extLst>
              <a:ext uri="{FF2B5EF4-FFF2-40B4-BE49-F238E27FC236}">
                <a16:creationId xmlns:a16="http://schemas.microsoft.com/office/drawing/2014/main" id="{42592CB1-4B66-DBFD-67A8-7C69BE022112}"/>
              </a:ext>
            </a:extLst>
          </p:cNvPr>
          <p:cNvCxnSpPr>
            <a:cxnSpLocks/>
          </p:cNvCxnSpPr>
          <p:nvPr/>
        </p:nvCxnSpPr>
        <p:spPr>
          <a:xfrm>
            <a:off x="632216" y="458786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22" name="Google Shape;62;p14">
            <a:extLst>
              <a:ext uri="{FF2B5EF4-FFF2-40B4-BE49-F238E27FC236}">
                <a16:creationId xmlns:a16="http://schemas.microsoft.com/office/drawing/2014/main" id="{6263BB2E-B78D-D23B-35E9-646B628DA009}"/>
              </a:ext>
            </a:extLst>
          </p:cNvPr>
          <p:cNvCxnSpPr>
            <a:cxnSpLocks/>
          </p:cNvCxnSpPr>
          <p:nvPr/>
        </p:nvCxnSpPr>
        <p:spPr>
          <a:xfrm>
            <a:off x="632216" y="5140310"/>
            <a:ext cx="4130284" cy="0"/>
          </a:xfrm>
          <a:prstGeom prst="straightConnector1">
            <a:avLst/>
          </a:prstGeom>
          <a:noFill/>
          <a:ln w="9525" cap="flat" cmpd="sng">
            <a:solidFill>
              <a:srgbClr val="CCCCCC"/>
            </a:solidFill>
            <a:prstDash val="solid"/>
            <a:round/>
            <a:headEnd type="none" w="med" len="med"/>
            <a:tailEnd type="none" w="med" len="med"/>
          </a:ln>
        </p:spPr>
      </p:cxnSp>
      <p:cxnSp>
        <p:nvCxnSpPr>
          <p:cNvPr id="23" name="Google Shape;62;p14">
            <a:extLst>
              <a:ext uri="{FF2B5EF4-FFF2-40B4-BE49-F238E27FC236}">
                <a16:creationId xmlns:a16="http://schemas.microsoft.com/office/drawing/2014/main" id="{5748CC29-6EB1-CD83-E024-AA7241321559}"/>
              </a:ext>
            </a:extLst>
          </p:cNvPr>
          <p:cNvCxnSpPr>
            <a:cxnSpLocks/>
          </p:cNvCxnSpPr>
          <p:nvPr/>
        </p:nvCxnSpPr>
        <p:spPr>
          <a:xfrm>
            <a:off x="632216" y="5673710"/>
            <a:ext cx="4130284"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24811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D8464D-FF40-BAF2-9210-AE87613556A6}"/>
              </a:ext>
            </a:extLst>
          </p:cNvPr>
          <p:cNvSpPr>
            <a:spLocks noGrp="1"/>
          </p:cNvSpPr>
          <p:nvPr>
            <p:ph sz="quarter" idx="14"/>
          </p:nvPr>
        </p:nvSpPr>
        <p:spPr>
          <a:xfrm>
            <a:off x="455526" y="1672626"/>
            <a:ext cx="2456531" cy="3825604"/>
          </a:xfrm>
          <a:prstGeom prst="roundRect">
            <a:avLst/>
          </a:prstGeom>
          <a:solidFill>
            <a:schemeClr val="accent1"/>
          </a:solidFill>
          <a:ln>
            <a:solidFill>
              <a:srgbClr val="DEEBF7"/>
            </a:solidFill>
          </a:ln>
        </p:spPr>
        <p:txBody>
          <a:bodyPr/>
          <a:lstStyle/>
          <a:p>
            <a:pPr marL="285750" indent="-285750" fontAlgn="base">
              <a:spcAft>
                <a:spcPts val="0"/>
              </a:spcAft>
              <a:buClr>
                <a:schemeClr val="bg1"/>
              </a:buClr>
              <a:buFont typeface="Wingdings" panose="05000000000000000000" pitchFamily="2" charset="2"/>
              <a:buChar char="ü"/>
            </a:pPr>
            <a:endParaRPr lang="en-GB" sz="500">
              <a:solidFill>
                <a:schemeClr val="bg1"/>
              </a:solidFill>
            </a:endParaRPr>
          </a:p>
          <a:p>
            <a:pPr marL="285750" indent="-285750" fontAlgn="base">
              <a:buClr>
                <a:schemeClr val="bg1"/>
              </a:buClr>
              <a:buFont typeface="Wingdings" panose="05000000000000000000" pitchFamily="2" charset="2"/>
              <a:buChar char="ü"/>
            </a:pPr>
            <a:r>
              <a:rPr lang="en-GB" sz="1400">
                <a:solidFill>
                  <a:schemeClr val="bg1"/>
                </a:solidFill>
              </a:rPr>
              <a:t>Enhanced professional learning and opportunity to develop their professional skills</a:t>
            </a:r>
          </a:p>
          <a:p>
            <a:pPr marL="285750" indent="-285750" fontAlgn="base">
              <a:buClr>
                <a:schemeClr val="bg1"/>
              </a:buClr>
              <a:buFont typeface="Wingdings" panose="05000000000000000000" pitchFamily="2" charset="2"/>
              <a:buChar char="ü"/>
            </a:pPr>
            <a:r>
              <a:rPr lang="en-GB" sz="1400">
                <a:solidFill>
                  <a:schemeClr val="bg1"/>
                </a:solidFill>
              </a:rPr>
              <a:t>Enhanced knowledge and understanding</a:t>
            </a:r>
            <a:r>
              <a:rPr lang="en-US" sz="1400">
                <a:solidFill>
                  <a:schemeClr val="bg1"/>
                </a:solidFill>
              </a:rPr>
              <a:t>​ of the latest evidence on what makes good teaching</a:t>
            </a:r>
          </a:p>
          <a:p>
            <a:pPr marL="285750" indent="-285750" fontAlgn="base">
              <a:buClr>
                <a:schemeClr val="bg1"/>
              </a:buClr>
              <a:buFont typeface="Wingdings" panose="05000000000000000000" pitchFamily="2" charset="2"/>
              <a:buChar char="ü"/>
            </a:pPr>
            <a:r>
              <a:rPr lang="en-GB" sz="1400">
                <a:solidFill>
                  <a:schemeClr val="bg1"/>
                </a:solidFill>
              </a:rPr>
              <a:t>Opportunities for CPD available from providers and within the school/MAT network as a result of being a mentor to trainees</a:t>
            </a:r>
          </a:p>
        </p:txBody>
      </p:sp>
      <p:sp>
        <p:nvSpPr>
          <p:cNvPr id="6" name="Content Placeholder 5">
            <a:extLst>
              <a:ext uri="{FF2B5EF4-FFF2-40B4-BE49-F238E27FC236}">
                <a16:creationId xmlns:a16="http://schemas.microsoft.com/office/drawing/2014/main" id="{2D1A57EF-FD4D-5382-6D78-D8D4638F716E}"/>
              </a:ext>
            </a:extLst>
          </p:cNvPr>
          <p:cNvSpPr>
            <a:spLocks noGrp="1"/>
          </p:cNvSpPr>
          <p:nvPr>
            <p:ph idx="1"/>
          </p:nvPr>
        </p:nvSpPr>
        <p:spPr>
          <a:xfrm>
            <a:off x="3324684" y="1672626"/>
            <a:ext cx="2456531" cy="3825604"/>
          </a:xfrm>
          <a:prstGeom prst="roundRect">
            <a:avLst/>
          </a:prstGeom>
          <a:solidFill>
            <a:schemeClr val="accent1"/>
          </a:solidFill>
          <a:ln>
            <a:noFill/>
          </a:ln>
        </p:spPr>
        <p:txBody>
          <a:bodyPr/>
          <a:lstStyle/>
          <a:p>
            <a:pPr marL="285750" indent="-285750">
              <a:spcAft>
                <a:spcPts val="0"/>
              </a:spcAft>
              <a:buClr>
                <a:schemeClr val="bg1"/>
              </a:buClr>
              <a:buFont typeface="Wingdings" panose="05000000000000000000" pitchFamily="2" charset="2"/>
              <a:buChar char="ü"/>
            </a:pPr>
            <a:endParaRPr lang="en-GB" sz="500">
              <a:solidFill>
                <a:schemeClr val="bg1"/>
              </a:solidFill>
            </a:endParaRPr>
          </a:p>
          <a:p>
            <a:pPr marL="285750" indent="-285750">
              <a:buClr>
                <a:schemeClr val="bg1"/>
              </a:buClr>
              <a:buFont typeface="Wingdings" panose="05000000000000000000" pitchFamily="2" charset="2"/>
              <a:buChar char="ü"/>
            </a:pPr>
            <a:r>
              <a:rPr lang="en-GB" sz="1400">
                <a:solidFill>
                  <a:schemeClr val="bg1"/>
                </a:solidFill>
              </a:rPr>
              <a:t>Improved teaching practices and enhanced professional learning and development</a:t>
            </a:r>
          </a:p>
          <a:p>
            <a:pPr marL="285750" indent="-285750">
              <a:buClr>
                <a:schemeClr val="bg1"/>
              </a:buClr>
              <a:buFont typeface="Wingdings" panose="05000000000000000000" pitchFamily="2" charset="2"/>
              <a:buChar char="ü"/>
            </a:pPr>
            <a:r>
              <a:rPr lang="en-GB" sz="1400">
                <a:solidFill>
                  <a:schemeClr val="bg1"/>
                </a:solidFill>
              </a:rPr>
              <a:t>Supports trainees in developing professional skills supporting teacher development, also linked to career development opportunities. </a:t>
            </a:r>
          </a:p>
          <a:p>
            <a:pPr marL="285750" indent="-285750">
              <a:buClr>
                <a:schemeClr val="bg1"/>
              </a:buClr>
              <a:buFont typeface="Wingdings" panose="05000000000000000000" pitchFamily="2" charset="2"/>
              <a:buChar char="ü"/>
            </a:pPr>
            <a:r>
              <a:rPr lang="en-GB" sz="1400">
                <a:solidFill>
                  <a:schemeClr val="bg1"/>
                </a:solidFill>
              </a:rPr>
              <a:t>The role of the school-based mentor is pivotal to the success of ITT placements</a:t>
            </a:r>
            <a:endParaRPr lang="en-GB">
              <a:solidFill>
                <a:schemeClr val="bg1"/>
              </a:solidFill>
            </a:endParaRPr>
          </a:p>
          <a:p>
            <a:pPr marL="285737" indent="-285737">
              <a:buFont typeface="Arial" panose="020B0604020202020204" pitchFamily="34" charset="0"/>
              <a:buChar char="•"/>
            </a:pPr>
            <a:endParaRPr lang="en-GB">
              <a:solidFill>
                <a:schemeClr val="bg1"/>
              </a:solidFill>
            </a:endParaRPr>
          </a:p>
          <a:p>
            <a:pPr marL="285737" indent="-285737">
              <a:buFont typeface="Arial" panose="020B0604020202020204" pitchFamily="34" charset="0"/>
              <a:buChar char="•"/>
            </a:pPr>
            <a:endParaRPr lang="en-GB">
              <a:solidFill>
                <a:schemeClr val="bg1"/>
              </a:solidFill>
            </a:endParaRPr>
          </a:p>
        </p:txBody>
      </p:sp>
      <p:sp>
        <p:nvSpPr>
          <p:cNvPr id="5" name="Title 4">
            <a:extLst>
              <a:ext uri="{FF2B5EF4-FFF2-40B4-BE49-F238E27FC236}">
                <a16:creationId xmlns:a16="http://schemas.microsoft.com/office/drawing/2014/main" id="{D707CAE3-1236-60B1-C22B-A6DBD7827B2C}"/>
              </a:ext>
            </a:extLst>
          </p:cNvPr>
          <p:cNvSpPr>
            <a:spLocks noGrp="1"/>
          </p:cNvSpPr>
          <p:nvPr>
            <p:ph type="title"/>
          </p:nvPr>
        </p:nvSpPr>
        <p:spPr>
          <a:xfrm>
            <a:off x="574527" y="434965"/>
            <a:ext cx="7997763" cy="512514"/>
          </a:xfrm>
        </p:spPr>
        <p:txBody>
          <a:bodyPr/>
          <a:lstStyle/>
          <a:p>
            <a:pPr algn="ctr"/>
            <a:r>
              <a:rPr lang="en-GB"/>
              <a:t>Benefits of mentoring</a:t>
            </a:r>
          </a:p>
        </p:txBody>
      </p:sp>
      <p:sp>
        <p:nvSpPr>
          <p:cNvPr id="3" name="Slide Number Placeholder 2">
            <a:extLst>
              <a:ext uri="{FF2B5EF4-FFF2-40B4-BE49-F238E27FC236}">
                <a16:creationId xmlns:a16="http://schemas.microsoft.com/office/drawing/2014/main" id="{B8402FA0-2552-4117-1B70-DD7DAEAC044F}"/>
              </a:ext>
            </a:extLst>
          </p:cNvPr>
          <p:cNvSpPr>
            <a:spLocks noGrp="1"/>
          </p:cNvSpPr>
          <p:nvPr>
            <p:ph type="sldNum" sz="quarter" idx="11"/>
          </p:nvPr>
        </p:nvSpPr>
        <p:spPr/>
        <p:txBody>
          <a:bodyPr/>
          <a:lstStyle/>
          <a:p>
            <a:fld id="{4FAB73BC-B049-4115-A692-8D63A059BFB8}" type="slidenum">
              <a:rPr lang="en-GB" smtClean="0"/>
              <a:pPr/>
              <a:t>20</a:t>
            </a:fld>
            <a:endParaRPr lang="en-GB"/>
          </a:p>
        </p:txBody>
      </p:sp>
      <p:sp>
        <p:nvSpPr>
          <p:cNvPr id="9" name="Content Placeholder 6">
            <a:extLst>
              <a:ext uri="{FF2B5EF4-FFF2-40B4-BE49-F238E27FC236}">
                <a16:creationId xmlns:a16="http://schemas.microsoft.com/office/drawing/2014/main" id="{524BE331-B664-07A7-8326-0BA7D6D06FED}"/>
              </a:ext>
            </a:extLst>
          </p:cNvPr>
          <p:cNvSpPr txBox="1">
            <a:spLocks/>
          </p:cNvSpPr>
          <p:nvPr/>
        </p:nvSpPr>
        <p:spPr>
          <a:xfrm>
            <a:off x="6193843" y="1672625"/>
            <a:ext cx="2456531" cy="3825604"/>
          </a:xfrm>
          <a:prstGeom prst="roundRect">
            <a:avLst/>
          </a:prstGeom>
          <a:solidFill>
            <a:schemeClr val="accent1"/>
          </a:solidFill>
          <a:ln>
            <a:noFill/>
          </a:ln>
        </p:spPr>
        <p:txBody>
          <a:bodyPr vert="horz" lIns="0" tIns="0" rIns="0" bIns="0" rtlCol="0">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285750" indent="-285750" fontAlgn="base">
              <a:spcAft>
                <a:spcPts val="0"/>
              </a:spcAft>
              <a:buClr>
                <a:schemeClr val="bg1"/>
              </a:buClr>
              <a:buFont typeface="Wingdings" panose="05000000000000000000" pitchFamily="2" charset="2"/>
              <a:buChar char="ü"/>
            </a:pPr>
            <a:endParaRPr lang="en-GB" sz="500">
              <a:solidFill>
                <a:schemeClr val="bg1"/>
              </a:solidFill>
            </a:endParaRPr>
          </a:p>
          <a:p>
            <a:pPr marL="285750" indent="-285750" fontAlgn="base">
              <a:buClr>
                <a:schemeClr val="bg1"/>
              </a:buClr>
              <a:buFont typeface="Wingdings" panose="05000000000000000000" pitchFamily="2" charset="2"/>
              <a:buChar char="ü"/>
            </a:pPr>
            <a:r>
              <a:rPr lang="en-GB" sz="1400">
                <a:solidFill>
                  <a:schemeClr val="bg1"/>
                </a:solidFill>
              </a:rPr>
              <a:t>Mentors have access to the latest evidence base of what works in teaching, that can be embedded into wider school teaching practice and continuous school improvement </a:t>
            </a:r>
            <a:r>
              <a:rPr lang="en-US" sz="1400">
                <a:solidFill>
                  <a:schemeClr val="bg1"/>
                </a:solidFill>
              </a:rPr>
              <a:t>​</a:t>
            </a:r>
          </a:p>
          <a:p>
            <a:pPr marL="285750" indent="-285750" fontAlgn="base">
              <a:buClr>
                <a:schemeClr val="bg1"/>
              </a:buClr>
              <a:buFont typeface="Wingdings" panose="05000000000000000000" pitchFamily="2" charset="2"/>
              <a:buChar char="ü"/>
            </a:pPr>
            <a:r>
              <a:rPr lang="en-GB" sz="1400">
                <a:solidFill>
                  <a:schemeClr val="bg1"/>
                </a:solidFill>
              </a:rPr>
              <a:t>Schools supported to build mentor pathways into their career mapping.</a:t>
            </a:r>
            <a:endParaRPr lang="en-US" sz="1400">
              <a:solidFill>
                <a:schemeClr val="bg1"/>
              </a:solidFill>
            </a:endParaRPr>
          </a:p>
          <a:p>
            <a:endParaRPr lang="en-GB">
              <a:solidFill>
                <a:schemeClr val="bg1"/>
              </a:solidFill>
            </a:endParaRPr>
          </a:p>
        </p:txBody>
      </p:sp>
      <p:sp>
        <p:nvSpPr>
          <p:cNvPr id="2" name="TextBox 1">
            <a:extLst>
              <a:ext uri="{FF2B5EF4-FFF2-40B4-BE49-F238E27FC236}">
                <a16:creationId xmlns:a16="http://schemas.microsoft.com/office/drawing/2014/main" id="{D29332D8-E175-7D2C-AF95-8B37E881FD41}"/>
              </a:ext>
            </a:extLst>
          </p:cNvPr>
          <p:cNvSpPr txBox="1"/>
          <p:nvPr/>
        </p:nvSpPr>
        <p:spPr>
          <a:xfrm>
            <a:off x="455526" y="6134494"/>
            <a:ext cx="8350703" cy="577081"/>
          </a:xfrm>
          <a:prstGeom prst="rect">
            <a:avLst/>
          </a:prstGeom>
          <a:noFill/>
        </p:spPr>
        <p:txBody>
          <a:bodyPr wrap="square" rtlCol="0">
            <a:spAutoFit/>
          </a:bodyPr>
          <a:lstStyle/>
          <a:p>
            <a:r>
              <a:rPr lang="en-GB" sz="1050" b="1"/>
              <a:t>Research taken from: </a:t>
            </a:r>
          </a:p>
          <a:p>
            <a:r>
              <a:rPr lang="en-GB" sz="1050"/>
              <a:t>National Institute of Teaching </a:t>
            </a:r>
            <a:r>
              <a:rPr lang="en-GB" sz="1050" b="1"/>
              <a:t>- </a:t>
            </a:r>
            <a:r>
              <a:rPr lang="en-GB" sz="1050"/>
              <a:t>Mentoring and coaching trainee and early career teachers: Conceptual review, published Nov 2022</a:t>
            </a:r>
          </a:p>
          <a:p>
            <a:r>
              <a:rPr lang="en-GB" sz="1050"/>
              <a:t>Schools’ Experiences of Hosting Trainees and Employing Newly Qualified Teachers; </a:t>
            </a:r>
            <a:r>
              <a:rPr lang="en-GB" sz="1050" err="1"/>
              <a:t>CooperGibson</a:t>
            </a:r>
            <a:r>
              <a:rPr lang="en-GB" sz="1050"/>
              <a:t> research, published 2019</a:t>
            </a:r>
            <a:endParaRPr lang="en-GB" sz="900"/>
          </a:p>
        </p:txBody>
      </p:sp>
      <p:sp>
        <p:nvSpPr>
          <p:cNvPr id="8" name="TextBox 7">
            <a:extLst>
              <a:ext uri="{FF2B5EF4-FFF2-40B4-BE49-F238E27FC236}">
                <a16:creationId xmlns:a16="http://schemas.microsoft.com/office/drawing/2014/main" id="{91D089B6-3983-0A58-38E5-8FBF1542CBAB}"/>
              </a:ext>
            </a:extLst>
          </p:cNvPr>
          <p:cNvSpPr txBox="1"/>
          <p:nvPr/>
        </p:nvSpPr>
        <p:spPr>
          <a:xfrm>
            <a:off x="364399" y="130455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Mentor</a:t>
            </a:r>
          </a:p>
        </p:txBody>
      </p:sp>
      <p:sp>
        <p:nvSpPr>
          <p:cNvPr id="11" name="TextBox 10">
            <a:extLst>
              <a:ext uri="{FF2B5EF4-FFF2-40B4-BE49-F238E27FC236}">
                <a16:creationId xmlns:a16="http://schemas.microsoft.com/office/drawing/2014/main" id="{D9E43029-744E-8725-BDCF-804A591B6E04}"/>
              </a:ext>
            </a:extLst>
          </p:cNvPr>
          <p:cNvSpPr txBox="1"/>
          <p:nvPr/>
        </p:nvSpPr>
        <p:spPr>
          <a:xfrm>
            <a:off x="3233557" y="130455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Mentee</a:t>
            </a:r>
          </a:p>
        </p:txBody>
      </p:sp>
      <p:sp>
        <p:nvSpPr>
          <p:cNvPr id="13" name="TextBox 12">
            <a:extLst>
              <a:ext uri="{FF2B5EF4-FFF2-40B4-BE49-F238E27FC236}">
                <a16:creationId xmlns:a16="http://schemas.microsoft.com/office/drawing/2014/main" id="{E199585C-BA0A-739C-223C-E82D4DE0837A}"/>
              </a:ext>
            </a:extLst>
          </p:cNvPr>
          <p:cNvSpPr txBox="1"/>
          <p:nvPr/>
        </p:nvSpPr>
        <p:spPr>
          <a:xfrm>
            <a:off x="6102717" y="1304557"/>
            <a:ext cx="2638784" cy="369332"/>
          </a:xfrm>
          <a:prstGeom prst="rect">
            <a:avLst/>
          </a:prstGeom>
          <a:noFill/>
        </p:spPr>
        <p:txBody>
          <a:bodyPr wrap="square" rtlCol="0">
            <a:spAutoFit/>
          </a:bodyPr>
          <a:lstStyle/>
          <a:p>
            <a:pPr algn="ctr" defTabSz="685766"/>
            <a:r>
              <a:rPr lang="en-GB" b="1">
                <a:solidFill>
                  <a:prstClr val="black"/>
                </a:solidFill>
                <a:latin typeface="Ink Free" panose="03080402000500000000" pitchFamily="66" charset="0"/>
              </a:rPr>
              <a:t>School</a:t>
            </a:r>
          </a:p>
        </p:txBody>
      </p:sp>
    </p:spTree>
    <p:extLst>
      <p:ext uri="{BB962C8B-B14F-4D97-AF65-F5344CB8AC3E}">
        <p14:creationId xmlns:p14="http://schemas.microsoft.com/office/powerpoint/2010/main" val="347216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A919-A4D0-3DC3-9926-806F6974910D}"/>
              </a:ext>
            </a:extLst>
          </p:cNvPr>
          <p:cNvSpPr>
            <a:spLocks noGrp="1"/>
          </p:cNvSpPr>
          <p:nvPr>
            <p:ph type="title"/>
          </p:nvPr>
        </p:nvSpPr>
        <p:spPr/>
        <p:txBody>
          <a:bodyPr/>
          <a:lstStyle/>
          <a:p>
            <a:r>
              <a:rPr lang="en-GB">
                <a:latin typeface="Arial"/>
                <a:cs typeface="Arial"/>
              </a:rPr>
              <a:t>Lead Mentor(s) </a:t>
            </a:r>
            <a:endParaRPr lang="en-GB"/>
          </a:p>
        </p:txBody>
      </p:sp>
      <p:sp>
        <p:nvSpPr>
          <p:cNvPr id="4" name="Slide Number Placeholder 3">
            <a:extLst>
              <a:ext uri="{FF2B5EF4-FFF2-40B4-BE49-F238E27FC236}">
                <a16:creationId xmlns:a16="http://schemas.microsoft.com/office/drawing/2014/main" id="{3AB99FA5-A005-333B-7AC7-4636E417EEA4}"/>
              </a:ext>
            </a:extLst>
          </p:cNvPr>
          <p:cNvSpPr>
            <a:spLocks noGrp="1"/>
          </p:cNvSpPr>
          <p:nvPr>
            <p:ph type="sldNum" sz="quarter" idx="11"/>
          </p:nvPr>
        </p:nvSpPr>
        <p:spPr/>
        <p:txBody>
          <a:bodyPr/>
          <a:lstStyle/>
          <a:p>
            <a:fld id="{4FAB73BC-B049-4115-A692-8D63A059BFB8}" type="slidenum">
              <a:rPr lang="en-GB" smtClean="0"/>
              <a:pPr/>
              <a:t>21</a:t>
            </a:fld>
            <a:endParaRPr lang="en-GB"/>
          </a:p>
        </p:txBody>
      </p:sp>
      <p:sp>
        <p:nvSpPr>
          <p:cNvPr id="5" name="Content Placeholder 4">
            <a:extLst>
              <a:ext uri="{FF2B5EF4-FFF2-40B4-BE49-F238E27FC236}">
                <a16:creationId xmlns:a16="http://schemas.microsoft.com/office/drawing/2014/main" id="{A09FB45C-704F-21CA-E4CF-DC726AC9D000}"/>
              </a:ext>
            </a:extLst>
          </p:cNvPr>
          <p:cNvSpPr>
            <a:spLocks noGrp="1"/>
          </p:cNvSpPr>
          <p:nvPr>
            <p:ph sz="quarter" idx="12"/>
          </p:nvPr>
        </p:nvSpPr>
        <p:spPr>
          <a:xfrm>
            <a:off x="585575" y="1310810"/>
            <a:ext cx="7986713" cy="4679899"/>
          </a:xfrm>
        </p:spPr>
        <p:txBody>
          <a:bodyPr vert="horz" lIns="0" tIns="0" rIns="0" bIns="0" rtlCol="0" anchor="t">
            <a:noAutofit/>
          </a:bodyPr>
          <a:lstStyle/>
          <a:p>
            <a:r>
              <a:rPr lang="en-GB">
                <a:solidFill>
                  <a:srgbClr val="000000"/>
                </a:solidFill>
                <a:latin typeface="Arial"/>
                <a:cs typeface="Arial"/>
              </a:rPr>
              <a:t>Part of the new quality requirements is the introduction of a new role known as lead mentor(s). It is the responsibility of the accredited ITT provider to identify and train lead mentors to provide support across placement schools. </a:t>
            </a:r>
          </a:p>
          <a:p>
            <a:endParaRPr lang="en-GB">
              <a:solidFill>
                <a:srgbClr val="000000"/>
              </a:solidFill>
              <a:latin typeface="Arial"/>
              <a:cs typeface="Arial"/>
            </a:endParaRPr>
          </a:p>
          <a:p>
            <a:r>
              <a:rPr lang="en-GB">
                <a:solidFill>
                  <a:srgbClr val="000000"/>
                </a:solidFill>
                <a:latin typeface="Arial"/>
                <a:cs typeface="Arial"/>
              </a:rPr>
              <a:t>As well as supporting the design and delivery of curriculum elements such as Intensive Training and Practice, the core role of lead mentor(s) is to support school-based mentors and play a key role in their training and supervision. </a:t>
            </a:r>
          </a:p>
          <a:p>
            <a:endParaRPr lang="en-GB">
              <a:solidFill>
                <a:srgbClr val="000000"/>
              </a:solidFill>
              <a:latin typeface="Arial"/>
              <a:cs typeface="Arial"/>
            </a:endParaRPr>
          </a:p>
          <a:p>
            <a:r>
              <a:rPr lang="en-GB">
                <a:solidFill>
                  <a:srgbClr val="000000"/>
                </a:solidFill>
                <a:latin typeface="Arial"/>
                <a:cs typeface="Arial"/>
              </a:rPr>
              <a:t>Lead mentors will support the training and development of school-based mentors and ensure that all trainees are receiving sufficient mentoring, and both the mentor and trainee are supported during placements. This improved support for mentors will lead to stronger alignment between what the trainee is learning, observing and practising with their ITT provider and in their placement school. </a:t>
            </a:r>
          </a:p>
          <a:p>
            <a:br>
              <a:rPr lang="en-GB" sz="1800"/>
            </a:br>
            <a:endParaRPr lang="en-GB" sz="1800">
              <a:solidFill>
                <a:srgbClr val="000000"/>
              </a:solidFill>
            </a:endParaRPr>
          </a:p>
          <a:p>
            <a:pPr marL="285115" indent="-285115">
              <a:buFont typeface="Arial" panose="020B0604020202020204" pitchFamily="34" charset="0"/>
              <a:buChar char="•"/>
            </a:pPr>
            <a:endParaRPr lang="en-GB" sz="1800">
              <a:solidFill>
                <a:srgbClr val="000000"/>
              </a:solidFill>
            </a:endParaRPr>
          </a:p>
          <a:p>
            <a:pPr marL="285115" indent="-285115">
              <a:buFont typeface="Arial" panose="020B0604020202020204" pitchFamily="34" charset="0"/>
              <a:buChar char="•"/>
            </a:pPr>
            <a:endParaRPr lang="en-GB"/>
          </a:p>
        </p:txBody>
      </p:sp>
    </p:spTree>
    <p:extLst>
      <p:ext uri="{BB962C8B-B14F-4D97-AF65-F5344CB8AC3E}">
        <p14:creationId xmlns:p14="http://schemas.microsoft.com/office/powerpoint/2010/main" val="423930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DA1F69-8494-A386-3319-43F5B15CA166}"/>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GB" sz="1200" b="0" i="0" u="none" strike="noStrike" kern="1200" cap="none" spc="0" normalizeH="0" baseline="0" noProof="0" smtClean="0">
                <a:ln>
                  <a:noFill/>
                </a:ln>
                <a:solidFill>
                  <a:srgbClr val="4D4D4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D9930886-15FE-466A-2893-BA3F66263D49}"/>
              </a:ext>
            </a:extLst>
          </p:cNvPr>
          <p:cNvSpPr txBox="1"/>
          <p:nvPr/>
        </p:nvSpPr>
        <p:spPr>
          <a:xfrm>
            <a:off x="325924" y="3330935"/>
            <a:ext cx="3426116" cy="3094018"/>
          </a:xfrm>
          <a:prstGeom prst="wedgeRoundRectCallout">
            <a:avLst>
              <a:gd name="adj1" fmla="val -50845"/>
              <a:gd name="adj2" fmla="val 61472"/>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lnSpcReduction="10000"/>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n-lt"/>
              </a:rPr>
              <a:t>‘It is important to not understate the value and opportunities that being a mentor brings to a more experienced teacher. Some of our mentors have been asked to be included on interview panels to help recruit new trainee teachers and they have spoken about how this CPD has been very useful in preparing them for a middle or senior leadership role within the school’ </a:t>
            </a:r>
            <a:r>
              <a:rPr lang="en-GB" sz="1400" i="1" dirty="0">
                <a:latin typeface="+mn-lt"/>
              </a:rPr>
              <a:t>–</a:t>
            </a:r>
            <a:r>
              <a:rPr lang="en-GB" sz="1400" dirty="0">
                <a:latin typeface="+mn-lt"/>
              </a:rPr>
              <a:t> </a:t>
            </a:r>
            <a:r>
              <a:rPr lang="en-GB" sz="1400" i="1" dirty="0">
                <a:latin typeface="+mn-lt"/>
              </a:rPr>
              <a:t>Large, urban secondary school</a:t>
            </a:r>
          </a:p>
        </p:txBody>
      </p:sp>
      <p:sp>
        <p:nvSpPr>
          <p:cNvPr id="8" name="TextBox 7">
            <a:extLst>
              <a:ext uri="{FF2B5EF4-FFF2-40B4-BE49-F238E27FC236}">
                <a16:creationId xmlns:a16="http://schemas.microsoft.com/office/drawing/2014/main" id="{9CD50418-CC04-B69F-6A2B-5396DD82225C}"/>
              </a:ext>
            </a:extLst>
          </p:cNvPr>
          <p:cNvSpPr txBox="1"/>
          <p:nvPr/>
        </p:nvSpPr>
        <p:spPr>
          <a:xfrm>
            <a:off x="4236466" y="2935717"/>
            <a:ext cx="4346219" cy="3347388"/>
          </a:xfrm>
          <a:prstGeom prst="wedgeRoundRectCallout">
            <a:avLst>
              <a:gd name="adj1" fmla="val 44402"/>
              <a:gd name="adj2" fmla="val 60527"/>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n-lt"/>
              </a:rPr>
              <a:t>‘Initial Teacher Training does not only have a positive impact from the perspective of the trainee, but it also offers a wide range of professional development opportunities for current members of staff wishing to advance their own careers. Experienced staff members can become mentors, support tutors, and even facilitate during the trainee’s professional studies days; opportunities that could be the difference between retaining that staff member or them moving onto another school for greater opportunities or even different sectors entirely.’ </a:t>
            </a:r>
            <a:r>
              <a:rPr lang="en-GB" sz="1400" i="1" dirty="0">
                <a:latin typeface="+mn-lt"/>
              </a:rPr>
              <a:t>– Large primary school academy</a:t>
            </a:r>
            <a:endParaRPr lang="en-GB" sz="1400" i="1" dirty="0">
              <a:highlight>
                <a:srgbClr val="FFFF00"/>
              </a:highlight>
              <a:latin typeface="+mn-lt"/>
            </a:endParaRPr>
          </a:p>
        </p:txBody>
      </p:sp>
      <p:sp>
        <p:nvSpPr>
          <p:cNvPr id="9" name="Text Placeholder 2">
            <a:extLst>
              <a:ext uri="{FF2B5EF4-FFF2-40B4-BE49-F238E27FC236}">
                <a16:creationId xmlns:a16="http://schemas.microsoft.com/office/drawing/2014/main" id="{5028DE48-D57C-72FA-1CC8-5D1F266DB195}"/>
              </a:ext>
            </a:extLst>
          </p:cNvPr>
          <p:cNvSpPr>
            <a:spLocks noGrp="1"/>
          </p:cNvSpPr>
          <p:nvPr>
            <p:ph type="body" idx="1"/>
          </p:nvPr>
        </p:nvSpPr>
        <p:spPr>
          <a:xfrm>
            <a:off x="325924" y="851433"/>
            <a:ext cx="8421983" cy="1792179"/>
          </a:xfrm>
          <a:prstGeom prst="wedgeRoundRectCallout">
            <a:avLst>
              <a:gd name="adj1" fmla="val -49734"/>
              <a:gd name="adj2" fmla="val 67558"/>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lnSpcReduction="10000"/>
          </a:bodyPr>
          <a:lstStyle/>
          <a:p>
            <a:pPr marL="114296" indent="0" algn="ctr">
              <a:buNone/>
            </a:pPr>
            <a:r>
              <a:rPr lang="en-GB" sz="1400" dirty="0">
                <a:solidFill>
                  <a:srgbClr val="000000"/>
                </a:solidFill>
                <a:latin typeface="+mn-lt"/>
              </a:rPr>
              <a:t>‘As many ITT mentors have also been ITTs/ECTs with us, we have developed a group of strong mentors who follow a consistent approach to the role. As our mentors have all experienced what a strong mentor looks like, they are then able to continue this and maintain the same strong standards in school. As a result, mentors realise the importance of giving time to their trainees and supporting them, especially in the early weeks of a placement. By investing this time to support their trainees, mentors are then able to experience the dividends of this as trainees feel comfortable and supported.’ </a:t>
            </a:r>
            <a:r>
              <a:rPr lang="en-GB" sz="1400" i="1" dirty="0">
                <a:latin typeface="+mn-lt"/>
              </a:rPr>
              <a:t>–</a:t>
            </a:r>
            <a:r>
              <a:rPr lang="en-GB" sz="1400" dirty="0">
                <a:latin typeface="+mn-lt"/>
              </a:rPr>
              <a:t> Inner city, </a:t>
            </a:r>
            <a:r>
              <a:rPr lang="en-GB" sz="1400" i="1" dirty="0">
                <a:latin typeface="+mn-lt"/>
              </a:rPr>
              <a:t>all-through school</a:t>
            </a:r>
            <a:endParaRPr lang="en-GB" sz="1400" dirty="0">
              <a:solidFill>
                <a:srgbClr val="000000"/>
              </a:solidFill>
              <a:latin typeface="+mn-lt"/>
            </a:endParaRPr>
          </a:p>
        </p:txBody>
      </p:sp>
      <p:sp>
        <p:nvSpPr>
          <p:cNvPr id="10" name="Title 3">
            <a:extLst>
              <a:ext uri="{FF2B5EF4-FFF2-40B4-BE49-F238E27FC236}">
                <a16:creationId xmlns:a16="http://schemas.microsoft.com/office/drawing/2014/main" id="{C33F365C-063E-58FA-3309-76AD1A058BE7}"/>
              </a:ext>
            </a:extLst>
          </p:cNvPr>
          <p:cNvSpPr txBox="1">
            <a:spLocks noGrp="1"/>
          </p:cNvSpPr>
          <p:nvPr>
            <p:ph type="title" idx="4294967295"/>
          </p:nvPr>
        </p:nvSpPr>
        <p:spPr>
          <a:xfrm>
            <a:off x="396092" y="224344"/>
            <a:ext cx="8521700" cy="7635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fontScale="92500"/>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2400" b="1" i="0" u="none" strike="noStrike" kern="1200" cap="none" spc="0" normalizeH="0" baseline="0" noProof="0" dirty="0">
                <a:ln>
                  <a:noFill/>
                </a:ln>
                <a:solidFill>
                  <a:srgbClr val="003764"/>
                </a:solidFill>
                <a:effectLst/>
                <a:uLnTx/>
                <a:uFillTx/>
                <a:latin typeface="Arial" panose="020B0604020202020204" pitchFamily="34" charset="0"/>
                <a:ea typeface="+mj-ea"/>
                <a:cs typeface="Arial" panose="020B0604020202020204" pitchFamily="34" charset="0"/>
              </a:rPr>
              <a:t>School perspectives: Benefits of mentoring for the school</a:t>
            </a:r>
          </a:p>
        </p:txBody>
      </p:sp>
    </p:spTree>
    <p:extLst>
      <p:ext uri="{BB962C8B-B14F-4D97-AF65-F5344CB8AC3E}">
        <p14:creationId xmlns:p14="http://schemas.microsoft.com/office/powerpoint/2010/main" val="210859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B1A3B8-53BA-EDF1-57FC-51EACC46DD34}"/>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srgbClr val="4D4D4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3A78F9A5-9416-3A7C-48FA-656668DAA9B5}"/>
              </a:ext>
            </a:extLst>
          </p:cNvPr>
          <p:cNvSpPr>
            <a:spLocks noGrp="1"/>
          </p:cNvSpPr>
          <p:nvPr>
            <p:ph type="title"/>
          </p:nvPr>
        </p:nvSpPr>
        <p:spPr>
          <a:xfrm>
            <a:off x="311149" y="239392"/>
            <a:ext cx="8521700" cy="763588"/>
          </a:xfrm>
        </p:spPr>
        <p:txBody>
          <a:bodyPr>
            <a:normAutofit fontScale="90000"/>
          </a:bodyPr>
          <a:lstStyle/>
          <a:p>
            <a:r>
              <a:rPr lang="en-GB"/>
              <a:t>School perspectives: Benefits of mentoring for the school</a:t>
            </a:r>
          </a:p>
        </p:txBody>
      </p:sp>
      <p:sp>
        <p:nvSpPr>
          <p:cNvPr id="2" name="Text Placeholder 5">
            <a:extLst>
              <a:ext uri="{FF2B5EF4-FFF2-40B4-BE49-F238E27FC236}">
                <a16:creationId xmlns:a16="http://schemas.microsoft.com/office/drawing/2014/main" id="{FFB0D77C-6602-2C26-18CB-52D08432F1CB}"/>
              </a:ext>
            </a:extLst>
          </p:cNvPr>
          <p:cNvSpPr txBox="1">
            <a:spLocks/>
          </p:cNvSpPr>
          <p:nvPr/>
        </p:nvSpPr>
        <p:spPr>
          <a:xfrm>
            <a:off x="4354717" y="879129"/>
            <a:ext cx="4300397" cy="2667566"/>
          </a:xfrm>
          <a:prstGeom prst="wedgeRoundRectCallout">
            <a:avLst>
              <a:gd name="adj1" fmla="val 52521"/>
              <a:gd name="adj2" fmla="val 60468"/>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lnSpcReduction="10000"/>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lnSpc>
                <a:spcPct val="110000"/>
              </a:lnSpc>
              <a:buNone/>
            </a:pPr>
            <a:r>
              <a:rPr lang="en-GB" sz="1400" dirty="0">
                <a:solidFill>
                  <a:srgbClr val="000000"/>
                </a:solidFill>
                <a:latin typeface="+mj-lt"/>
              </a:rPr>
              <a:t>‘Within the school, we look at utilising the strong training that ECTs have received [with external providers] and within school CPD to train ECTs at the end of their second induction year. By upskilling, investing and developing mentors from strong ECT 2s, it enables the school to continue to develop a cycle of strong mentors, middle leaders and the next generation of Senior Leaders.’ </a:t>
            </a:r>
          </a:p>
          <a:p>
            <a:pPr marL="114296" indent="0" algn="ctr">
              <a:lnSpc>
                <a:spcPct val="110000"/>
              </a:lnSpc>
              <a:buNone/>
            </a:pPr>
            <a:r>
              <a:rPr lang="en-GB" sz="1400" i="1" dirty="0">
                <a:solidFill>
                  <a:srgbClr val="000000"/>
                </a:solidFill>
                <a:latin typeface="+mj-lt"/>
              </a:rPr>
              <a:t>– Inner city, all-through school</a:t>
            </a:r>
          </a:p>
        </p:txBody>
      </p:sp>
      <p:sp>
        <p:nvSpPr>
          <p:cNvPr id="6" name="Text Placeholder 5">
            <a:extLst>
              <a:ext uri="{FF2B5EF4-FFF2-40B4-BE49-F238E27FC236}">
                <a16:creationId xmlns:a16="http://schemas.microsoft.com/office/drawing/2014/main" id="{14412586-BEC0-DD77-F550-B07A3C707F8E}"/>
              </a:ext>
            </a:extLst>
          </p:cNvPr>
          <p:cNvSpPr txBox="1">
            <a:spLocks/>
          </p:cNvSpPr>
          <p:nvPr/>
        </p:nvSpPr>
        <p:spPr>
          <a:xfrm>
            <a:off x="234360" y="1236344"/>
            <a:ext cx="3785380" cy="1878047"/>
          </a:xfrm>
          <a:prstGeom prst="wedgeRoundRectCallout">
            <a:avLst>
              <a:gd name="adj1" fmla="val -52415"/>
              <a:gd name="adj2" fmla="val 64524"/>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None/>
            </a:pPr>
            <a:r>
              <a:rPr lang="en-GB" sz="1400" dirty="0">
                <a:solidFill>
                  <a:srgbClr val="000000"/>
                </a:solidFill>
                <a:effectLst/>
                <a:latin typeface="+mj-lt"/>
                <a:ea typeface="Calibri" panose="020F0502020204030204" pitchFamily="34" charset="0"/>
              </a:rPr>
              <a:t>‘Mentoring allows teachers the opportunity to pass on their expertise within </a:t>
            </a:r>
            <a:r>
              <a:rPr lang="en-GB" sz="1400" dirty="0">
                <a:effectLst/>
                <a:latin typeface="+mj-lt"/>
                <a:ea typeface="Calibri" panose="020F0502020204030204" pitchFamily="34" charset="0"/>
              </a:rPr>
              <a:t>the </a:t>
            </a:r>
            <a:r>
              <a:rPr lang="en-GB" sz="1400" dirty="0">
                <a:solidFill>
                  <a:srgbClr val="000000"/>
                </a:solidFill>
                <a:effectLst/>
                <a:latin typeface="+mj-lt"/>
                <a:ea typeface="Calibri" panose="020F0502020204030204" pitchFamily="34" charset="0"/>
              </a:rPr>
              <a:t>school, giving praise and building confidence around school, as well as giving clear, manageable areas of development with ‘next steps’.’ – </a:t>
            </a:r>
            <a:r>
              <a:rPr lang="en-GB" sz="1400" i="1" dirty="0">
                <a:solidFill>
                  <a:srgbClr val="000000"/>
                </a:solidFill>
                <a:effectLst/>
                <a:latin typeface="+mj-lt"/>
                <a:ea typeface="Calibri" panose="020F0502020204030204" pitchFamily="34" charset="0"/>
              </a:rPr>
              <a:t>Inner city, </a:t>
            </a:r>
            <a:r>
              <a:rPr lang="en-GB" sz="1400" i="1" dirty="0">
                <a:solidFill>
                  <a:srgbClr val="000000"/>
                </a:solidFill>
                <a:latin typeface="+mj-lt"/>
                <a:ea typeface="Calibri" panose="020F0502020204030204" pitchFamily="34" charset="0"/>
              </a:rPr>
              <a:t>a</a:t>
            </a:r>
            <a:r>
              <a:rPr lang="en-GB" sz="1400" i="1" dirty="0">
                <a:solidFill>
                  <a:srgbClr val="000000"/>
                </a:solidFill>
                <a:effectLst/>
                <a:latin typeface="+mj-lt"/>
                <a:ea typeface="Calibri" panose="020F0502020204030204" pitchFamily="34" charset="0"/>
              </a:rPr>
              <a:t>ll-t</a:t>
            </a:r>
            <a:r>
              <a:rPr lang="en-GB" sz="1400" i="1" dirty="0">
                <a:solidFill>
                  <a:srgbClr val="000000"/>
                </a:solidFill>
                <a:latin typeface="+mj-lt"/>
                <a:ea typeface="Calibri" panose="020F0502020204030204" pitchFamily="34" charset="0"/>
              </a:rPr>
              <a:t>hrough school</a:t>
            </a:r>
            <a:endParaRPr lang="en-GB" sz="1400" i="1" dirty="0">
              <a:solidFill>
                <a:srgbClr val="000000"/>
              </a:solidFill>
              <a:highlight>
                <a:srgbClr val="00FFFF"/>
              </a:highlight>
              <a:latin typeface="+mj-lt"/>
              <a:ea typeface="Calibri" panose="020F0502020204030204" pitchFamily="34" charset="0"/>
            </a:endParaRPr>
          </a:p>
        </p:txBody>
      </p:sp>
      <p:sp>
        <p:nvSpPr>
          <p:cNvPr id="7" name="Text Placeholder 5">
            <a:extLst>
              <a:ext uri="{FF2B5EF4-FFF2-40B4-BE49-F238E27FC236}">
                <a16:creationId xmlns:a16="http://schemas.microsoft.com/office/drawing/2014/main" id="{79D21DCA-318D-B419-6BA6-0D903D725C82}"/>
              </a:ext>
            </a:extLst>
          </p:cNvPr>
          <p:cNvSpPr txBox="1">
            <a:spLocks/>
          </p:cNvSpPr>
          <p:nvPr/>
        </p:nvSpPr>
        <p:spPr>
          <a:xfrm>
            <a:off x="234358" y="3978998"/>
            <a:ext cx="8598491" cy="2336207"/>
          </a:xfrm>
          <a:prstGeom prst="wedgeRoundRectCallout">
            <a:avLst>
              <a:gd name="adj1" fmla="val -2466"/>
              <a:gd name="adj2" fmla="val 65366"/>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fontScale="92500" lnSpcReduction="20000"/>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Font typeface="Corbel" pitchFamily="34" charset="0"/>
              <a:buNone/>
            </a:pPr>
            <a:endParaRPr lang="en-GB" dirty="0">
              <a:solidFill>
                <a:srgbClr val="000000"/>
              </a:solidFill>
              <a:latin typeface="Calibri" panose="020F0502020204030204" pitchFamily="34" charset="0"/>
            </a:endParaRPr>
          </a:p>
          <a:p>
            <a:pPr marL="114296" indent="0" algn="ctr">
              <a:lnSpc>
                <a:spcPct val="120000"/>
              </a:lnSpc>
              <a:buNone/>
            </a:pPr>
            <a:r>
              <a:rPr lang="en-GB" sz="1500" dirty="0">
                <a:solidFill>
                  <a:srgbClr val="000000"/>
                </a:solidFill>
                <a:latin typeface="+mj-lt"/>
              </a:rPr>
              <a:t>‘We have not only welcomed trainee teachers but also provided continuous support and guidance to mentors who have been instrumental in nurturing these trainees over several years. Furthermore, our school recognizes the potential for career development among experienced teachers through ITT. These educators have taken on roles as mentors and have become experts in various elements of ITT. They work alongside trainees from different year groups, showcasing their expertise and leading trainee development. To guarantee mentors can effectively perform their roles, we allocate additional time outside of the classroom, often drawing from Planning, Preparation, and Assessment (PPA) time.’ </a:t>
            </a:r>
            <a:r>
              <a:rPr lang="en-GB" sz="1500" i="1" dirty="0">
                <a:solidFill>
                  <a:srgbClr val="000000"/>
                </a:solidFill>
                <a:latin typeface="+mj-lt"/>
              </a:rPr>
              <a:t>– Urban/Inner city junior school</a:t>
            </a:r>
          </a:p>
          <a:p>
            <a:pPr marL="114296" indent="0" algn="ctr">
              <a:buFont typeface="Corbel" pitchFamily="34" charset="0"/>
              <a:buNone/>
            </a:pPr>
            <a:endParaRPr lang="en-GB" i="1" dirty="0">
              <a:solidFill>
                <a:srgbClr val="000000"/>
              </a:solidFill>
              <a:latin typeface="Calibri" panose="020F0502020204030204" pitchFamily="34" charset="0"/>
            </a:endParaRPr>
          </a:p>
          <a:p>
            <a:pPr marL="114296" indent="0" algn="ctr">
              <a:buFont typeface="Corbel" pitchFamily="34" charset="0"/>
              <a:buNone/>
            </a:pPr>
            <a:endParaRPr lang="en-GB"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5176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AA66DC-B594-58BA-73A4-90A97F7691BF}"/>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srgbClr val="4D4D4D"/>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4D4D4D"/>
              </a:solidFill>
              <a:effectLst/>
              <a:uLnTx/>
              <a:uFillTx/>
              <a:latin typeface="Arial" panose="020B0604020202020204"/>
              <a:ea typeface="+mn-ea"/>
              <a:cs typeface="+mn-cs"/>
            </a:endParaRPr>
          </a:p>
        </p:txBody>
      </p:sp>
      <p:sp>
        <p:nvSpPr>
          <p:cNvPr id="5" name="Title 3">
            <a:extLst>
              <a:ext uri="{FF2B5EF4-FFF2-40B4-BE49-F238E27FC236}">
                <a16:creationId xmlns:a16="http://schemas.microsoft.com/office/drawing/2014/main" id="{1F10BBF8-B8A4-BD2B-4027-88F728F7F363}"/>
              </a:ext>
            </a:extLst>
          </p:cNvPr>
          <p:cNvSpPr>
            <a:spLocks noGrp="1"/>
          </p:cNvSpPr>
          <p:nvPr>
            <p:ph type="title"/>
          </p:nvPr>
        </p:nvSpPr>
        <p:spPr>
          <a:xfrm>
            <a:off x="311700" y="224270"/>
            <a:ext cx="8521700" cy="763588"/>
          </a:xfrm>
        </p:spPr>
        <p:txBody>
          <a:bodyPr/>
          <a:lstStyle/>
          <a:p>
            <a:r>
              <a:rPr lang="en-GB"/>
              <a:t>School perspective: Benefits of mentoring for the school</a:t>
            </a:r>
          </a:p>
        </p:txBody>
      </p:sp>
      <p:sp>
        <p:nvSpPr>
          <p:cNvPr id="6" name="Text Placeholder 2">
            <a:extLst>
              <a:ext uri="{FF2B5EF4-FFF2-40B4-BE49-F238E27FC236}">
                <a16:creationId xmlns:a16="http://schemas.microsoft.com/office/drawing/2014/main" id="{5EECCB19-C65A-8106-2924-35F823C31E07}"/>
              </a:ext>
            </a:extLst>
          </p:cNvPr>
          <p:cNvSpPr txBox="1">
            <a:spLocks/>
          </p:cNvSpPr>
          <p:nvPr/>
        </p:nvSpPr>
        <p:spPr>
          <a:xfrm>
            <a:off x="4723722" y="770740"/>
            <a:ext cx="4200269" cy="2205850"/>
          </a:xfrm>
          <a:prstGeom prst="wedgeRoundRectCallout">
            <a:avLst>
              <a:gd name="adj1" fmla="val 49501"/>
              <a:gd name="adj2" fmla="val 59919"/>
              <a:gd name="adj3" fmla="val 16667"/>
            </a:avLst>
          </a:prstGeom>
          <a:solidFill>
            <a:srgbClr val="DEEBF7"/>
          </a:solidFill>
          <a:ln w="19050">
            <a:solidFill>
              <a:schemeClr val="accent1"/>
            </a:solidFill>
          </a:ln>
        </p:spPr>
        <p:txBody>
          <a:bodyPr spcFirstLastPara="1" vert="horz" wrap="square" lIns="91425" tIns="91425" rIns="91425" bIns="91425" rtlCol="0" anchor="t" anchorCtr="0">
            <a:noAutofit/>
          </a:bodyPr>
          <a:lstStyle>
            <a:defPPr>
              <a:defRPr lang="en-US"/>
            </a:defPPr>
            <a:lvl1pPr marL="114296" marR="0" lvl="0" indent="0" algn="just" defTabSz="685750" fontAlgn="auto">
              <a:lnSpc>
                <a:spcPct val="107000"/>
              </a:lnSpc>
              <a:spcBef>
                <a:spcPts val="0"/>
              </a:spcBef>
              <a:spcAft>
                <a:spcPts val="800"/>
              </a:spcAft>
              <a:buClr>
                <a:srgbClr val="0A548B"/>
              </a:buClr>
              <a:buSzPts val="1800"/>
              <a:buFont typeface="Corbel" pitchFamily="34" charset="0"/>
              <a:buNone/>
              <a:tabLst/>
              <a:defRPr kumimoji="0" sz="1600" b="0" i="0" u="none" strike="noStrike" cap="none" spc="0" normalizeH="0" baseline="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pPr algn="ctr"/>
            <a:r>
              <a:rPr lang="en-GB" sz="1400" dirty="0">
                <a:latin typeface="+mj-lt"/>
                <a:ea typeface="+mn-ea"/>
              </a:rPr>
              <a:t>‘We have some members of staff, who are experienced in mentoring, and they enjoy supporting the development of others. It supports their own career development, and they say they learn things from others, so find new ways of teaching and adapting through the eyes of their students, too.’ </a:t>
            </a:r>
            <a:r>
              <a:rPr lang="en-GB" sz="1400" i="1" dirty="0">
                <a:latin typeface="+mj-lt"/>
                <a:ea typeface="+mn-ea"/>
              </a:rPr>
              <a:t>– </a:t>
            </a:r>
            <a:r>
              <a:rPr lang="en-GB" sz="1400" i="1" dirty="0">
                <a:solidFill>
                  <a:srgbClr val="000000"/>
                </a:solidFill>
                <a:latin typeface="+mj-lt"/>
              </a:rPr>
              <a:t>2-form entry, urban primary school</a:t>
            </a:r>
            <a:endParaRPr lang="en-GB" sz="1400" i="1" dirty="0">
              <a:latin typeface="+mj-lt"/>
              <a:ea typeface="+mn-ea"/>
            </a:endParaRPr>
          </a:p>
        </p:txBody>
      </p:sp>
      <p:sp>
        <p:nvSpPr>
          <p:cNvPr id="2" name="Text Placeholder 5">
            <a:extLst>
              <a:ext uri="{FF2B5EF4-FFF2-40B4-BE49-F238E27FC236}">
                <a16:creationId xmlns:a16="http://schemas.microsoft.com/office/drawing/2014/main" id="{6F8A615B-509A-B578-CE9B-B23B68899CA7}"/>
              </a:ext>
            </a:extLst>
          </p:cNvPr>
          <p:cNvSpPr txBox="1">
            <a:spLocks/>
          </p:cNvSpPr>
          <p:nvPr/>
        </p:nvSpPr>
        <p:spPr>
          <a:xfrm>
            <a:off x="247287" y="895678"/>
            <a:ext cx="4200270" cy="1938058"/>
          </a:xfrm>
          <a:prstGeom prst="wedgeRoundRectCallout">
            <a:avLst>
              <a:gd name="adj1" fmla="val -51746"/>
              <a:gd name="adj2" fmla="val 68655"/>
              <a:gd name="adj3" fmla="val 16667"/>
            </a:avLst>
          </a:prstGeom>
          <a:solidFill>
            <a:srgbClr val="DEEBF7"/>
          </a:solidFill>
          <a:ln w="19050">
            <a:solidFill>
              <a:schemeClr val="accent1"/>
            </a:solidFill>
          </a:ln>
        </p:spPr>
        <p:txBody>
          <a:bodyPr spcFirstLastPara="1" vert="horz" wrap="square" lIns="91425" tIns="91425" rIns="91425" bIns="91425" rtlCol="0" anchor="t" anchorCtr="0">
            <a:no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marR="0" lvl="0" indent="0" algn="ctr" defTabSz="685750" rtl="0" eaLnBrk="1" fontAlgn="auto" latinLnBrk="0" hangingPunct="1">
              <a:spcBef>
                <a:spcPts val="0"/>
              </a:spcBef>
              <a:spcAft>
                <a:spcPts val="800"/>
              </a:spcAft>
              <a:buClr>
                <a:srgbClr val="0A548B"/>
              </a:buClr>
              <a:buSzPts val="1800"/>
              <a:buFont typeface="Corbel" pitchFamily="34" charset="0"/>
              <a:buNone/>
              <a:tabLst/>
              <a:defRPr/>
            </a:pPr>
            <a:r>
              <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Arial" panose="020B0604020202020204" pitchFamily="34" charset="0"/>
              </a:rPr>
              <a:t>‘</a:t>
            </a:r>
            <a:r>
              <a:rPr lang="en-GB" sz="1400" dirty="0">
                <a:solidFill>
                  <a:srgbClr val="000000"/>
                </a:solidFill>
                <a:latin typeface="+mj-lt"/>
              </a:rPr>
              <a:t>Because we value the experience of our ITT students, we ensure the mentor is carefully selected and given time to support the trainee. They access any training provided by the course providers and complete the paperwork/meetings with tutors etc.’ </a:t>
            </a:r>
            <a:r>
              <a:rPr lang="en-GB" sz="1400" i="1" dirty="0">
                <a:solidFill>
                  <a:srgbClr val="000000"/>
                </a:solidFill>
                <a:latin typeface="+mj-lt"/>
              </a:rPr>
              <a:t>– 2-form entry, urban primary school</a:t>
            </a:r>
          </a:p>
        </p:txBody>
      </p:sp>
      <p:sp>
        <p:nvSpPr>
          <p:cNvPr id="9" name="Text Placeholder 5">
            <a:extLst>
              <a:ext uri="{FF2B5EF4-FFF2-40B4-BE49-F238E27FC236}">
                <a16:creationId xmlns:a16="http://schemas.microsoft.com/office/drawing/2014/main" id="{A9F14FB3-C902-436E-8434-A06F47B1D96D}"/>
              </a:ext>
            </a:extLst>
          </p:cNvPr>
          <p:cNvSpPr txBox="1">
            <a:spLocks/>
          </p:cNvSpPr>
          <p:nvPr/>
        </p:nvSpPr>
        <p:spPr>
          <a:xfrm>
            <a:off x="4825497" y="3429000"/>
            <a:ext cx="4098494" cy="2718303"/>
          </a:xfrm>
          <a:prstGeom prst="wedgeRoundRectCallout">
            <a:avLst>
              <a:gd name="adj1" fmla="val 51679"/>
              <a:gd name="adj2" fmla="val 63183"/>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457178" lvl="0" indent="-342882" algn="l" defTabSz="685750" rtl="0" eaLnBrk="1" latinLnBrk="0" hangingPunct="1">
              <a:lnSpc>
                <a:spcPct val="100000"/>
              </a:lnSpc>
              <a:spcBef>
                <a:spcPts val="0"/>
              </a:spcBef>
              <a:spcAft>
                <a:spcPts val="0"/>
              </a:spcAft>
              <a:buClr>
                <a:srgbClr val="0A548B"/>
              </a:buClr>
              <a:buSzPts val="18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914354" lvl="1" indent="-317484" algn="l" defTabSz="685750" rtl="0" eaLnBrk="1" latinLnBrk="0" hangingPunct="1">
              <a:lnSpc>
                <a:spcPct val="100000"/>
              </a:lnSpc>
              <a:spcBef>
                <a:spcPts val="0"/>
              </a:spcBef>
              <a:spcAft>
                <a:spcPts val="0"/>
              </a:spcAft>
              <a:buClr>
                <a:srgbClr val="0A548B"/>
              </a:buClr>
              <a:buSzPts val="1400"/>
              <a:buFont typeface="Corbel" pitchFamily="34" charset="0"/>
              <a:buChar char="○"/>
              <a:defRPr sz="1600" b="1" kern="1200">
                <a:solidFill>
                  <a:schemeClr val="tx1"/>
                </a:solidFill>
                <a:latin typeface="Arial" panose="020B0604020202020204" pitchFamily="34" charset="0"/>
                <a:ea typeface="+mn-ea"/>
                <a:cs typeface="Arial" panose="020B0604020202020204" pitchFamily="34" charset="0"/>
              </a:defRPr>
            </a:lvl2pPr>
            <a:lvl3pPr marL="1371532" lvl="2" indent="-317484" algn="l" defTabSz="685750" rtl="0" eaLnBrk="1" latinLnBrk="0" hangingPunct="1">
              <a:lnSpc>
                <a:spcPct val="100000"/>
              </a:lnSpc>
              <a:spcBef>
                <a:spcPts val="0"/>
              </a:spcBef>
              <a:spcAft>
                <a:spcPts val="0"/>
              </a:spcAft>
              <a:buClr>
                <a:schemeClr val="tx2"/>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828709" lvl="3"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285886" lvl="4" indent="-317484" algn="l" defTabSz="685750" rtl="0" eaLnBrk="1" latinLnBrk="0" hangingPunct="1">
              <a:lnSpc>
                <a:spcPct val="100000"/>
              </a:lnSpc>
              <a:spcBef>
                <a:spcPts val="0"/>
              </a:spcBef>
              <a:spcAft>
                <a:spcPts val="0"/>
              </a:spcAft>
              <a:buClr>
                <a:schemeClr val="tx1"/>
              </a:buClr>
              <a:buSzPts val="14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43062" lvl="5"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6pPr>
            <a:lvl7pPr marL="3200240" lvl="6"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7pPr>
            <a:lvl8pPr marL="3657418" lvl="7"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8pPr>
            <a:lvl9pPr marL="4114594" lvl="8" indent="-317484" algn="l" defTabSz="685750" rtl="0" eaLnBrk="1" latinLnBrk="0" hangingPunct="1">
              <a:lnSpc>
                <a:spcPct val="90000"/>
              </a:lnSpc>
              <a:spcBef>
                <a:spcPts val="0"/>
              </a:spcBef>
              <a:spcAft>
                <a:spcPts val="0"/>
              </a:spcAft>
              <a:buClr>
                <a:schemeClr val="accent1"/>
              </a:buClr>
              <a:buSzPts val="1400"/>
              <a:buFont typeface="Corbel" pitchFamily="34" charset="0"/>
              <a:buChar char="■"/>
              <a:defRPr sz="1200" kern="1200">
                <a:solidFill>
                  <a:schemeClr val="accent1"/>
                </a:solidFill>
                <a:latin typeface="+mn-lt"/>
                <a:ea typeface="+mn-ea"/>
                <a:cs typeface="+mn-cs"/>
              </a:defRPr>
            </a:lvl9pPr>
          </a:lstStyle>
          <a:p>
            <a:pPr marL="114296" indent="0" algn="ctr">
              <a:buNone/>
            </a:pPr>
            <a:r>
              <a:rPr lang="en-GB" sz="1400" dirty="0">
                <a:solidFill>
                  <a:srgbClr val="000000"/>
                </a:solidFill>
                <a:latin typeface="+mj-lt"/>
              </a:rPr>
              <a:t>‘The ITT Provider allows our teaching team to develop valuable mentoring experience and the training provided has been applied to working with other stakeholders. Having mentors able to visit other schools to see their trainees on placement has been invaluable; in Spring 2 a teacher is always telling me about a fantastic piece of practice they will be stealing from what they have observed!’ </a:t>
            </a:r>
            <a:r>
              <a:rPr lang="en-GB" sz="1400" i="1" dirty="0">
                <a:solidFill>
                  <a:srgbClr val="000000"/>
                </a:solidFill>
                <a:latin typeface="+mj-lt"/>
              </a:rPr>
              <a:t>– Large primary school academy</a:t>
            </a:r>
          </a:p>
        </p:txBody>
      </p:sp>
      <p:sp>
        <p:nvSpPr>
          <p:cNvPr id="10" name="Text Placeholder 5">
            <a:extLst>
              <a:ext uri="{FF2B5EF4-FFF2-40B4-BE49-F238E27FC236}">
                <a16:creationId xmlns:a16="http://schemas.microsoft.com/office/drawing/2014/main" id="{AFF5D3CB-BFCF-247A-AE8D-BE6A037238BA}"/>
              </a:ext>
            </a:extLst>
          </p:cNvPr>
          <p:cNvSpPr txBox="1">
            <a:spLocks/>
          </p:cNvSpPr>
          <p:nvPr/>
        </p:nvSpPr>
        <p:spPr>
          <a:xfrm>
            <a:off x="122843" y="3366380"/>
            <a:ext cx="4449158" cy="3173733"/>
          </a:xfrm>
          <a:prstGeom prst="wedgeRoundRectCallout">
            <a:avLst>
              <a:gd name="adj1" fmla="val -40322"/>
              <a:gd name="adj2" fmla="val 58334"/>
              <a:gd name="adj3" fmla="val 16667"/>
            </a:avLst>
          </a:prstGeom>
          <a:solidFill>
            <a:srgbClr val="DEEBF7"/>
          </a:solidFill>
          <a:ln w="19050">
            <a:solidFill>
              <a:schemeClr val="accent1"/>
            </a:solidFill>
          </a:ln>
        </p:spPr>
        <p:txBody>
          <a:bodyPr spcFirstLastPara="1" vert="horz" wrap="square" lIns="91425" tIns="91425" rIns="91425" bIns="91425" rtlCol="0" anchor="t" anchorCtr="0">
            <a:noAutofit/>
          </a:bodyPr>
          <a:lstStyle>
            <a:defPPr>
              <a:defRPr lang="en-US"/>
            </a:defPPr>
            <a:lvl1pPr marL="114296" marR="0" lvl="0" indent="0" algn="ctr" defTabSz="685750" fontAlgn="auto">
              <a:lnSpc>
                <a:spcPct val="107000"/>
              </a:lnSpc>
              <a:spcBef>
                <a:spcPts val="0"/>
              </a:spcBef>
              <a:spcAft>
                <a:spcPts val="800"/>
              </a:spcAft>
              <a:buClr>
                <a:srgbClr val="0A548B"/>
              </a:buClr>
              <a:buSzPts val="1800"/>
              <a:buFont typeface="Corbel" pitchFamily="34" charset="0"/>
              <a:buNone/>
              <a:tabLst/>
              <a:defRPr kumimoji="0" sz="1400" b="0" i="1" u="none" strike="noStrike" cap="none" spc="0" normalizeH="0" baseline="0">
                <a:ln>
                  <a:noFill/>
                </a:ln>
                <a:solidFill>
                  <a:srgbClr val="000000"/>
                </a:solidFill>
                <a:effectLst/>
                <a:uLnTx/>
                <a:uFillTx/>
                <a:latin typeface="+mj-lt"/>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i="0" dirty="0"/>
              <a:t>‘Schools welcome the opportunity for mentors to visit their trainee whilst on their cross-phase second school experience</a:t>
            </a:r>
            <a:r>
              <a:rPr lang="en-GB" i="0"/>
              <a:t>. This </a:t>
            </a:r>
            <a:r>
              <a:rPr lang="en-GB" i="0" dirty="0"/>
              <a:t>supports trainees to reflect on what they have learned and are applying to their new school and enables the mentor to continue to see the trainee’s development outside of their own setting. Mentors frequently comment on how powerful this is, enabling them to be ‘context free’ and not entrenched in the knowledge of the class/cohort.’ </a:t>
            </a:r>
            <a:r>
              <a:rPr lang="en-GB" dirty="0"/>
              <a:t>–Initial Teacher Training Provider</a:t>
            </a:r>
          </a:p>
        </p:txBody>
      </p:sp>
    </p:spTree>
    <p:extLst>
      <p:ext uri="{BB962C8B-B14F-4D97-AF65-F5344CB8AC3E}">
        <p14:creationId xmlns:p14="http://schemas.microsoft.com/office/powerpoint/2010/main" val="183810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Mentor funding</a:t>
            </a:r>
          </a:p>
        </p:txBody>
      </p:sp>
    </p:spTree>
    <p:extLst>
      <p:ext uri="{BB962C8B-B14F-4D97-AF65-F5344CB8AC3E}">
        <p14:creationId xmlns:p14="http://schemas.microsoft.com/office/powerpoint/2010/main" val="423643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C43D-E1F9-97B2-315D-6F814081EAA6}"/>
              </a:ext>
            </a:extLst>
          </p:cNvPr>
          <p:cNvSpPr>
            <a:spLocks noGrp="1"/>
          </p:cNvSpPr>
          <p:nvPr>
            <p:ph type="title"/>
          </p:nvPr>
        </p:nvSpPr>
        <p:spPr>
          <a:xfrm>
            <a:off x="417479" y="344003"/>
            <a:ext cx="7997763" cy="512514"/>
          </a:xfrm>
        </p:spPr>
        <p:txBody>
          <a:bodyPr/>
          <a:lstStyle/>
          <a:p>
            <a:r>
              <a:rPr lang="en-GB"/>
              <a:t>Available funding to support mentoring </a:t>
            </a:r>
          </a:p>
        </p:txBody>
      </p:sp>
      <p:sp>
        <p:nvSpPr>
          <p:cNvPr id="4" name="Slide Number Placeholder 3">
            <a:extLst>
              <a:ext uri="{FF2B5EF4-FFF2-40B4-BE49-F238E27FC236}">
                <a16:creationId xmlns:a16="http://schemas.microsoft.com/office/drawing/2014/main" id="{A8D4010B-A20F-8759-829C-02E8711E2B85}"/>
              </a:ext>
            </a:extLst>
          </p:cNvPr>
          <p:cNvSpPr>
            <a:spLocks noGrp="1"/>
          </p:cNvSpPr>
          <p:nvPr>
            <p:ph type="sldNum" sz="quarter" idx="11"/>
          </p:nvPr>
        </p:nvSpPr>
        <p:spPr/>
        <p:txBody>
          <a:bodyPr/>
          <a:lstStyle/>
          <a:p>
            <a:fld id="{4FAB73BC-B049-4115-A692-8D63A059BFB8}" type="slidenum">
              <a:rPr lang="en-GB" smtClean="0"/>
              <a:pPr/>
              <a:t>26</a:t>
            </a:fld>
            <a:endParaRPr lang="en-GB"/>
          </a:p>
        </p:txBody>
      </p:sp>
      <p:sp>
        <p:nvSpPr>
          <p:cNvPr id="5" name="Content Placeholder 4">
            <a:extLst>
              <a:ext uri="{FF2B5EF4-FFF2-40B4-BE49-F238E27FC236}">
                <a16:creationId xmlns:a16="http://schemas.microsoft.com/office/drawing/2014/main" id="{FAF99550-4CD8-29FA-82D3-0ED509E89DC5}"/>
              </a:ext>
            </a:extLst>
          </p:cNvPr>
          <p:cNvSpPr>
            <a:spLocks noGrp="1"/>
          </p:cNvSpPr>
          <p:nvPr>
            <p:ph sz="quarter" idx="12"/>
          </p:nvPr>
        </p:nvSpPr>
        <p:spPr>
          <a:xfrm>
            <a:off x="417479" y="841484"/>
            <a:ext cx="7997763" cy="5696683"/>
          </a:xfrm>
        </p:spPr>
        <p:txBody>
          <a:bodyPr/>
          <a:lstStyle/>
          <a:p>
            <a:r>
              <a:rPr lang="en-GB" dirty="0"/>
              <a:t>To facilitate and support mentor training, the DfE has made funding available for schools. </a:t>
            </a:r>
          </a:p>
          <a:p>
            <a:r>
              <a:rPr lang="en-GB" dirty="0"/>
              <a:t>This is in addition to the funding placement schools receive from accredited ITT providers to reflect their role in delivering ITT.</a:t>
            </a:r>
          </a:p>
          <a:p>
            <a:r>
              <a:rPr lang="en-GB" dirty="0"/>
              <a:t>Further detail can be found in our </a:t>
            </a:r>
            <a:r>
              <a:rPr lang="en-GB" dirty="0">
                <a:hlinkClick r:id="rId3"/>
              </a:rPr>
              <a:t>ITT reform funding guidance</a:t>
            </a:r>
            <a:r>
              <a:rPr lang="en-GB" dirty="0"/>
              <a:t>. </a:t>
            </a:r>
          </a:p>
          <a:p>
            <a:r>
              <a:rPr lang="en-GB" dirty="0"/>
              <a:t>This funding will help with the cost of teachers being away from the classroom while they train. This could include:</a:t>
            </a:r>
          </a:p>
          <a:p>
            <a:pPr marL="899956" indent="-285737">
              <a:buFont typeface="Arial" panose="020B0604020202020204" pitchFamily="34" charset="0"/>
              <a:buChar char="•"/>
            </a:pPr>
            <a:r>
              <a:rPr lang="en-GB" dirty="0"/>
              <a:t>Paying for someone to take over lessons while a teacher is training</a:t>
            </a:r>
          </a:p>
          <a:p>
            <a:pPr marL="899956" indent="-285737">
              <a:buFont typeface="Arial" panose="020B0604020202020204" pitchFamily="34" charset="0"/>
              <a:buChar char="•"/>
            </a:pPr>
            <a:r>
              <a:rPr lang="en-GB" dirty="0"/>
              <a:t>Paying for someone to teach if a teacher takes time off in lieu to train</a:t>
            </a:r>
          </a:p>
          <a:p>
            <a:pPr marL="899956" indent="-285737">
              <a:buFont typeface="Arial" panose="020B0604020202020204" pitchFamily="34" charset="0"/>
              <a:buChar char="•"/>
            </a:pPr>
            <a:r>
              <a:rPr lang="en-GB" dirty="0"/>
              <a:t>Overtime payment to the teacher, if they are training outside of normal working hours (teacher workload should be carefully considered in such cases)</a:t>
            </a:r>
          </a:p>
          <a:p>
            <a:pPr marL="899956" indent="-285737">
              <a:buFont typeface="Arial" panose="020B0604020202020204" pitchFamily="34" charset="0"/>
              <a:buChar char="•"/>
            </a:pPr>
            <a:r>
              <a:rPr lang="en-GB" dirty="0"/>
              <a:t>Paying for any costs that come from reducing a teacher’s other responsibilities, so they have time to train</a:t>
            </a:r>
          </a:p>
          <a:p>
            <a:r>
              <a:rPr lang="en-GB" dirty="0"/>
              <a:t>This funding can be accessed by schools that offer placements to ITT trainees and have mentors working with ITT trainees who started their training any time between 1</a:t>
            </a:r>
            <a:r>
              <a:rPr lang="en-GB" baseline="30000" dirty="0"/>
              <a:t>st</a:t>
            </a:r>
            <a:r>
              <a:rPr lang="en-GB" dirty="0"/>
              <a:t>  September 2024, and 31</a:t>
            </a:r>
            <a:r>
              <a:rPr lang="en-GB" baseline="30000" dirty="0"/>
              <a:t>st</a:t>
            </a:r>
            <a:r>
              <a:rPr lang="en-GB" dirty="0"/>
              <a:t> May 2025. </a:t>
            </a:r>
          </a:p>
          <a:p>
            <a:r>
              <a:rPr lang="en-GB" dirty="0"/>
              <a:t>The amount of funding received by schools depends on the location of the school, and how many hours a teacher has spent training to be a mentor. </a:t>
            </a:r>
          </a:p>
          <a:p>
            <a:endParaRPr lang="en-GB" dirty="0"/>
          </a:p>
          <a:p>
            <a:endParaRPr lang="en-GB" dirty="0"/>
          </a:p>
          <a:p>
            <a:endParaRPr lang="en-GB" dirty="0"/>
          </a:p>
        </p:txBody>
      </p:sp>
    </p:spTree>
    <p:extLst>
      <p:ext uri="{BB962C8B-B14F-4D97-AF65-F5344CB8AC3E}">
        <p14:creationId xmlns:p14="http://schemas.microsoft.com/office/powerpoint/2010/main" val="395628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9158-8918-B6F7-678D-B9DE7FF7FADF}"/>
              </a:ext>
            </a:extLst>
          </p:cNvPr>
          <p:cNvSpPr>
            <a:spLocks noGrp="1"/>
          </p:cNvSpPr>
          <p:nvPr>
            <p:ph type="title"/>
          </p:nvPr>
        </p:nvSpPr>
        <p:spPr>
          <a:xfrm>
            <a:off x="495514" y="382746"/>
            <a:ext cx="7997763" cy="512514"/>
          </a:xfrm>
        </p:spPr>
        <p:txBody>
          <a:bodyPr/>
          <a:lstStyle/>
          <a:p>
            <a:r>
              <a:rPr lang="en-GB"/>
              <a:t>How to claim funding</a:t>
            </a:r>
          </a:p>
        </p:txBody>
      </p:sp>
      <p:sp>
        <p:nvSpPr>
          <p:cNvPr id="4" name="Slide Number Placeholder 3">
            <a:extLst>
              <a:ext uri="{FF2B5EF4-FFF2-40B4-BE49-F238E27FC236}">
                <a16:creationId xmlns:a16="http://schemas.microsoft.com/office/drawing/2014/main" id="{5AF0D0A9-36A1-FBE5-3808-8330F97D4D22}"/>
              </a:ext>
            </a:extLst>
          </p:cNvPr>
          <p:cNvSpPr>
            <a:spLocks noGrp="1"/>
          </p:cNvSpPr>
          <p:nvPr>
            <p:ph type="sldNum" sz="quarter" idx="11"/>
          </p:nvPr>
        </p:nvSpPr>
        <p:spPr/>
        <p:txBody>
          <a:bodyPr/>
          <a:lstStyle/>
          <a:p>
            <a:fld id="{4FAB73BC-B049-4115-A692-8D63A059BFB8}" type="slidenum">
              <a:rPr lang="en-GB" smtClean="0"/>
              <a:pPr/>
              <a:t>27</a:t>
            </a:fld>
            <a:endParaRPr lang="en-GB"/>
          </a:p>
        </p:txBody>
      </p:sp>
      <p:sp>
        <p:nvSpPr>
          <p:cNvPr id="5" name="Content Placeholder 4">
            <a:extLst>
              <a:ext uri="{FF2B5EF4-FFF2-40B4-BE49-F238E27FC236}">
                <a16:creationId xmlns:a16="http://schemas.microsoft.com/office/drawing/2014/main" id="{4E9D66F1-0004-71D4-05A8-9E964EEB2EDB}"/>
              </a:ext>
            </a:extLst>
          </p:cNvPr>
          <p:cNvSpPr>
            <a:spLocks noGrp="1"/>
          </p:cNvSpPr>
          <p:nvPr>
            <p:ph sz="quarter" idx="12"/>
          </p:nvPr>
        </p:nvSpPr>
        <p:spPr>
          <a:xfrm>
            <a:off x="492701" y="898752"/>
            <a:ext cx="8000576" cy="5576502"/>
          </a:xfrm>
        </p:spPr>
        <p:txBody>
          <a:bodyPr/>
          <a:lstStyle/>
          <a:p>
            <a:r>
              <a:rPr lang="en-GB"/>
              <a:t>Schools will be able to claim this funding at the end of the 2024/25 academic year and will be paid in arrears between September 2025 and January 2026. When schools make a claim, DfE may ask for evidence of: </a:t>
            </a:r>
          </a:p>
          <a:p>
            <a:pPr marL="899956" indent="-285737">
              <a:buFont typeface="Arial" panose="020B0604020202020204" pitchFamily="34" charset="0"/>
              <a:buChar char="•"/>
            </a:pPr>
            <a:r>
              <a:rPr lang="en-GB"/>
              <a:t>A mentor’s employment at the school</a:t>
            </a:r>
          </a:p>
          <a:p>
            <a:pPr marL="899956" indent="-285737">
              <a:buFont typeface="Arial" panose="020B0604020202020204" pitchFamily="34" charset="0"/>
              <a:buChar char="•"/>
            </a:pPr>
            <a:r>
              <a:rPr lang="en-GB"/>
              <a:t>Arranging placements at their school for ITT trainees</a:t>
            </a:r>
          </a:p>
          <a:p>
            <a:pPr marL="899956" indent="-285737">
              <a:buFont typeface="Arial" panose="020B0604020202020204" pitchFamily="34" charset="0"/>
              <a:buChar char="•"/>
            </a:pPr>
            <a:r>
              <a:rPr lang="en-GB"/>
              <a:t>The hours of initial mentor training.</a:t>
            </a:r>
          </a:p>
          <a:p>
            <a:pPr marL="38250"/>
            <a:r>
              <a:rPr lang="en-GB"/>
              <a:t>For a school to claim this funding, the mentor must: </a:t>
            </a:r>
          </a:p>
          <a:p>
            <a:pPr marL="899956" indent="-285737">
              <a:buFont typeface="Arial" panose="020B0604020202020204" pitchFamily="34" charset="0"/>
              <a:buChar char="•"/>
            </a:pPr>
            <a:r>
              <a:rPr lang="en-GB"/>
              <a:t>Undertake up to 20 hours of initial mentor training </a:t>
            </a:r>
          </a:p>
          <a:p>
            <a:pPr marL="899956" indent="-285737">
              <a:buFont typeface="Arial" panose="020B0604020202020204" pitchFamily="34" charset="0"/>
              <a:buChar char="•"/>
            </a:pPr>
            <a:r>
              <a:rPr lang="en-GB"/>
              <a:t>Mentor at least one trainee </a:t>
            </a:r>
          </a:p>
          <a:p>
            <a:pPr marL="38250"/>
            <a:r>
              <a:rPr lang="en-GB"/>
              <a:t>Mentor training typically will commence at the start of the academic year or during the preceding summer term, and in many cases, will be spread across the year. </a:t>
            </a:r>
          </a:p>
          <a:p>
            <a:pPr marL="38250"/>
            <a:r>
              <a:rPr lang="en-GB"/>
              <a:t>Not all mentor training has to be completed before mentors can begin to support trainees. Providers operating in your area will be able to give more detail on how their mentor training programme will work.</a:t>
            </a:r>
          </a:p>
          <a:p>
            <a:pPr marL="38250"/>
            <a:r>
              <a:rPr lang="en-GB"/>
              <a:t>More information on how to apply will be available for schools from Spring 2024. </a:t>
            </a:r>
          </a:p>
          <a:p>
            <a:pPr marL="39600"/>
            <a:r>
              <a:rPr lang="en-GB"/>
              <a:t>For further information on ITT Reform funding, please refer to the </a:t>
            </a:r>
            <a:r>
              <a:rPr lang="en-GB">
                <a:hlinkClick r:id="rId2"/>
              </a:rPr>
              <a:t>published guidance</a:t>
            </a:r>
            <a:r>
              <a:rPr lang="en-GB"/>
              <a:t>. For specific information about the amount of funding available to schools, please see page 16.</a:t>
            </a:r>
          </a:p>
          <a:p>
            <a:pPr marL="38250"/>
            <a:endParaRPr lang="en-GB"/>
          </a:p>
          <a:p>
            <a:pPr marL="899956" indent="-285737">
              <a:buFont typeface="Arial" panose="020B0604020202020204" pitchFamily="34" charset="0"/>
              <a:buChar char="•"/>
            </a:pPr>
            <a:endParaRPr lang="en-GB"/>
          </a:p>
        </p:txBody>
      </p:sp>
    </p:spTree>
    <p:extLst>
      <p:ext uri="{BB962C8B-B14F-4D97-AF65-F5344CB8AC3E}">
        <p14:creationId xmlns:p14="http://schemas.microsoft.com/office/powerpoint/2010/main" val="2311081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Intensive training and practice (ITAP)</a:t>
            </a:r>
          </a:p>
        </p:txBody>
      </p:sp>
    </p:spTree>
    <p:extLst>
      <p:ext uri="{BB962C8B-B14F-4D97-AF65-F5344CB8AC3E}">
        <p14:creationId xmlns:p14="http://schemas.microsoft.com/office/powerpoint/2010/main" val="128593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A1CCE3-4AE8-DA0C-DCA9-0FA709F40069}"/>
              </a:ext>
            </a:extLst>
          </p:cNvPr>
          <p:cNvSpPr/>
          <p:nvPr/>
        </p:nvSpPr>
        <p:spPr>
          <a:xfrm>
            <a:off x="0" y="822036"/>
            <a:ext cx="9144000" cy="1348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 name="Title 1">
            <a:extLst>
              <a:ext uri="{FF2B5EF4-FFF2-40B4-BE49-F238E27FC236}">
                <a16:creationId xmlns:a16="http://schemas.microsoft.com/office/drawing/2014/main" id="{D14D3FAA-AE58-3F57-541E-873CF66D5187}"/>
              </a:ext>
            </a:extLst>
          </p:cNvPr>
          <p:cNvSpPr>
            <a:spLocks noGrp="1"/>
          </p:cNvSpPr>
          <p:nvPr>
            <p:ph type="title"/>
          </p:nvPr>
        </p:nvSpPr>
        <p:spPr>
          <a:xfrm>
            <a:off x="422902" y="391530"/>
            <a:ext cx="7997763" cy="512514"/>
          </a:xfrm>
        </p:spPr>
        <p:txBody>
          <a:bodyPr anchor="t">
            <a:normAutofit/>
          </a:bodyPr>
          <a:lstStyle/>
          <a:p>
            <a:r>
              <a:rPr lang="en-GB" dirty="0"/>
              <a:t>What is Intensive Training and Practice?</a:t>
            </a:r>
          </a:p>
        </p:txBody>
      </p:sp>
      <p:sp>
        <p:nvSpPr>
          <p:cNvPr id="4" name="Slide Number Placeholder 3">
            <a:extLst>
              <a:ext uri="{FF2B5EF4-FFF2-40B4-BE49-F238E27FC236}">
                <a16:creationId xmlns:a16="http://schemas.microsoft.com/office/drawing/2014/main" id="{2A0165DB-278B-A84A-9382-D3C3AF7ABC8C}"/>
              </a:ext>
            </a:extLst>
          </p:cNvPr>
          <p:cNvSpPr>
            <a:spLocks noGrp="1"/>
          </p:cNvSpPr>
          <p:nvPr>
            <p:ph type="sldNum" sz="quarter" idx="11"/>
          </p:nvPr>
        </p:nvSpPr>
        <p:spPr>
          <a:xfrm>
            <a:off x="8009262" y="6241546"/>
            <a:ext cx="563026" cy="181491"/>
          </a:xfrm>
        </p:spPr>
        <p:txBody>
          <a:bodyPr anchor="t">
            <a:normAutofit/>
          </a:bodyPr>
          <a:lstStyle/>
          <a:p>
            <a:pPr>
              <a:lnSpc>
                <a:spcPct val="90000"/>
              </a:lnSpc>
              <a:spcAft>
                <a:spcPts val="600"/>
              </a:spcAft>
            </a:pPr>
            <a:fld id="{4FAB73BC-B049-4115-A692-8D63A059BFB8}" type="slidenum">
              <a:rPr lang="en-GB" smtClean="0"/>
              <a:pPr>
                <a:lnSpc>
                  <a:spcPct val="90000"/>
                </a:lnSpc>
                <a:spcAft>
                  <a:spcPts val="600"/>
                </a:spcAft>
              </a:pPr>
              <a:t>29</a:t>
            </a:fld>
            <a:endParaRPr lang="en-GB"/>
          </a:p>
        </p:txBody>
      </p:sp>
      <p:sp>
        <p:nvSpPr>
          <p:cNvPr id="8" name="TextBox 7">
            <a:extLst>
              <a:ext uri="{FF2B5EF4-FFF2-40B4-BE49-F238E27FC236}">
                <a16:creationId xmlns:a16="http://schemas.microsoft.com/office/drawing/2014/main" id="{F812C7F3-6D2B-C7DD-0B79-70FAB1E0A071}"/>
              </a:ext>
            </a:extLst>
          </p:cNvPr>
          <p:cNvSpPr txBox="1"/>
          <p:nvPr/>
        </p:nvSpPr>
        <p:spPr>
          <a:xfrm>
            <a:off x="443018" y="865944"/>
            <a:ext cx="8257963" cy="1594283"/>
          </a:xfrm>
          <a:prstGeom prst="rect">
            <a:avLst/>
          </a:prstGeom>
          <a:noFill/>
        </p:spPr>
        <p:txBody>
          <a:bodyPr wrap="square" rtlCol="0">
            <a:spAutoFit/>
          </a:bodyPr>
          <a:lstStyle/>
          <a:p>
            <a:pPr algn="ctr" defTabSz="622300">
              <a:lnSpc>
                <a:spcPct val="90000"/>
              </a:lnSpc>
              <a:spcBef>
                <a:spcPct val="0"/>
              </a:spcBef>
              <a:spcAft>
                <a:spcPct val="35000"/>
              </a:spcAft>
            </a:pPr>
            <a:r>
              <a:rPr lang="en-GB" sz="1600" dirty="0">
                <a:solidFill>
                  <a:schemeClr val="bg1"/>
                </a:solidFill>
              </a:rPr>
              <a:t>Another way that schools can get involved in ITT is through supporting Intensive Training and Practice.</a:t>
            </a:r>
          </a:p>
          <a:p>
            <a:pPr algn="ctr" defTabSz="622300">
              <a:lnSpc>
                <a:spcPct val="90000"/>
              </a:lnSpc>
              <a:spcBef>
                <a:spcPct val="0"/>
              </a:spcBef>
              <a:spcAft>
                <a:spcPct val="35000"/>
              </a:spcAft>
            </a:pPr>
            <a:r>
              <a:rPr lang="en-GB" sz="1600" dirty="0">
                <a:solidFill>
                  <a:schemeClr val="bg1"/>
                </a:solidFill>
              </a:rPr>
              <a:t> Intensive Training and Practice is not part of the ITT placement, although placement schools may wish to support Intensive Training and Practice too. Other schools can also be involved in supporting Intensive Training and Practice.</a:t>
            </a:r>
          </a:p>
          <a:p>
            <a:pPr algn="ctr" defTabSz="622300">
              <a:lnSpc>
                <a:spcPct val="90000"/>
              </a:lnSpc>
              <a:spcBef>
                <a:spcPct val="0"/>
              </a:spcBef>
              <a:spcAft>
                <a:spcPct val="35000"/>
              </a:spcAft>
            </a:pPr>
            <a:endParaRPr lang="en-US" sz="1600" dirty="0">
              <a:solidFill>
                <a:schemeClr val="bg1"/>
              </a:solidFill>
            </a:endParaRPr>
          </a:p>
        </p:txBody>
      </p:sp>
      <p:sp>
        <p:nvSpPr>
          <p:cNvPr id="10" name="Rectangle: Rounded Corners 9">
            <a:extLst>
              <a:ext uri="{FF2B5EF4-FFF2-40B4-BE49-F238E27FC236}">
                <a16:creationId xmlns:a16="http://schemas.microsoft.com/office/drawing/2014/main" id="{CFAD5092-1079-A14B-DEAF-9AA33B67E973}"/>
              </a:ext>
            </a:extLst>
          </p:cNvPr>
          <p:cNvSpPr/>
          <p:nvPr/>
        </p:nvSpPr>
        <p:spPr>
          <a:xfrm>
            <a:off x="6924310" y="2549203"/>
            <a:ext cx="1933074"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kern="1200" dirty="0">
                <a:solidFill>
                  <a:srgbClr val="000000"/>
                </a:solidFill>
                <a:latin typeface="Arial" panose="020B0604020202020204"/>
                <a:ea typeface="+mn-ea"/>
                <a:cs typeface="+mn-cs"/>
              </a:rPr>
              <a:t>Intensive Training and Practice topics will be pivotal or foundational elements of classroom practice </a:t>
            </a:r>
            <a:r>
              <a:rPr lang="en-GB" sz="1200" kern="1200" dirty="0">
                <a:solidFill>
                  <a:srgbClr val="000000"/>
                </a:solidFill>
                <a:latin typeface="Arial" panose="020B0604020202020204"/>
                <a:ea typeface="+mn-ea"/>
                <a:cs typeface="+mn-cs"/>
              </a:rPr>
              <a:t>that all teachers need, irrespective of context. </a:t>
            </a:r>
          </a:p>
          <a:p>
            <a:pPr algn="ctr" defTabSz="685766"/>
            <a:r>
              <a:rPr lang="en-GB" sz="1200" kern="1200" dirty="0">
                <a:solidFill>
                  <a:srgbClr val="000000"/>
                </a:solidFill>
                <a:latin typeface="Arial" panose="020B0604020202020204"/>
                <a:ea typeface="+mn-ea"/>
                <a:cs typeface="+mn-cs"/>
              </a:rPr>
              <a:t>For example, behaviour management as a topic would be too broad, but a focus on how setting classroom routines can support behaviour management would be appropriate. </a:t>
            </a:r>
            <a:endParaRPr lang="en-US" sz="1200" kern="1200" dirty="0">
              <a:solidFill>
                <a:srgbClr val="000000"/>
              </a:solidFill>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6FE39A27-F782-9752-1A1F-F6D5A069D341}"/>
              </a:ext>
            </a:extLst>
          </p:cNvPr>
          <p:cNvSpPr/>
          <p:nvPr/>
        </p:nvSpPr>
        <p:spPr>
          <a:xfrm>
            <a:off x="4717761" y="2549203"/>
            <a:ext cx="2014604"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kern="1200" dirty="0">
                <a:solidFill>
                  <a:srgbClr val="000000"/>
                </a:solidFill>
                <a:latin typeface="Arial" panose="020B0604020202020204"/>
                <a:ea typeface="+mn-ea"/>
                <a:cs typeface="+mn-cs"/>
              </a:rPr>
              <a:t>The trainee will receive 4 weeks of Intensive Training and Practice over their ITT course </a:t>
            </a:r>
            <a:r>
              <a:rPr lang="en-GB" sz="1200" kern="1200" dirty="0">
                <a:solidFill>
                  <a:srgbClr val="000000"/>
                </a:solidFill>
                <a:latin typeface="Arial" panose="020B0604020202020204"/>
                <a:ea typeface="+mn-ea"/>
                <a:cs typeface="+mn-cs"/>
              </a:rPr>
              <a:t>(this is 6 weeks for undergraduate ITT courses). Thi</a:t>
            </a:r>
            <a:r>
              <a:rPr lang="en-GB" sz="1200" dirty="0">
                <a:solidFill>
                  <a:srgbClr val="000000"/>
                </a:solidFill>
                <a:latin typeface="Arial" panose="020B0604020202020204"/>
              </a:rPr>
              <a:t>s may be split in to 1-week blocks and o</a:t>
            </a:r>
            <a:r>
              <a:rPr lang="en-GB" sz="1200" kern="1200" dirty="0">
                <a:solidFill>
                  <a:srgbClr val="000000"/>
                </a:solidFill>
                <a:latin typeface="Arial" panose="020B0604020202020204"/>
                <a:ea typeface="+mn-ea"/>
                <a:cs typeface="+mn-cs"/>
              </a:rPr>
              <a:t>nly </a:t>
            </a:r>
            <a:r>
              <a:rPr lang="en-GB" sz="1200" dirty="0">
                <a:solidFill>
                  <a:srgbClr val="000000"/>
                </a:solidFill>
                <a:latin typeface="Arial" panose="020B0604020202020204"/>
              </a:rPr>
              <a:t>some of this time will be spent in school for structured observation and deconstruction of expert practice, rehearsal and live practice, followed by immediate structure feedback.</a:t>
            </a:r>
            <a:endParaRPr lang="en-US" sz="1200" dirty="0">
              <a:solidFill>
                <a:srgbClr val="000000"/>
              </a:solidFill>
              <a:latin typeface="Arial" panose="020B0604020202020204"/>
            </a:endParaRPr>
          </a:p>
        </p:txBody>
      </p:sp>
      <p:sp>
        <p:nvSpPr>
          <p:cNvPr id="12" name="Rectangle: Rounded Corners 11">
            <a:extLst>
              <a:ext uri="{FF2B5EF4-FFF2-40B4-BE49-F238E27FC236}">
                <a16:creationId xmlns:a16="http://schemas.microsoft.com/office/drawing/2014/main" id="{FCB341D9-4EA1-2CA0-CAC1-881087BA0EFE}"/>
              </a:ext>
            </a:extLst>
          </p:cNvPr>
          <p:cNvSpPr/>
          <p:nvPr/>
        </p:nvSpPr>
        <p:spPr>
          <a:xfrm>
            <a:off x="2511212" y="2549203"/>
            <a:ext cx="2014604"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kern="1200" dirty="0">
                <a:solidFill>
                  <a:srgbClr val="000000"/>
                </a:solidFill>
                <a:latin typeface="Arial" panose="020B0604020202020204"/>
                <a:ea typeface="+mn-ea"/>
                <a:cs typeface="+mn-cs"/>
              </a:rPr>
              <a:t>It is not the responsibility of schools to design and deliver the Intensive Training and Practice</a:t>
            </a:r>
            <a:r>
              <a:rPr lang="en-GB" sz="1200" kern="1200" dirty="0">
                <a:solidFill>
                  <a:srgbClr val="000000"/>
                </a:solidFill>
                <a:latin typeface="Arial" panose="020B0604020202020204"/>
                <a:ea typeface="+mn-ea"/>
                <a:cs typeface="+mn-cs"/>
              </a:rPr>
              <a:t>; this is a course requirement fulfilled by the accredited ITT provider,</a:t>
            </a:r>
            <a:r>
              <a:rPr lang="en-GB" sz="1200" dirty="0">
                <a:solidFill>
                  <a:srgbClr val="000000"/>
                </a:solidFill>
                <a:latin typeface="Arial" panose="020B0604020202020204"/>
              </a:rPr>
              <a:t> who will be able to discuss this element with you in more detail.</a:t>
            </a:r>
            <a:endParaRPr lang="en-US" sz="1200" kern="1200" dirty="0">
              <a:solidFill>
                <a:srgbClr val="000000"/>
              </a:solidFill>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5FB680EA-BC18-D264-EC32-EB46FD462C3A}"/>
              </a:ext>
            </a:extLst>
          </p:cNvPr>
          <p:cNvSpPr/>
          <p:nvPr/>
        </p:nvSpPr>
        <p:spPr>
          <a:xfrm>
            <a:off x="270453" y="2549203"/>
            <a:ext cx="2048815" cy="36119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766"/>
            <a:r>
              <a:rPr lang="en-GB" sz="1200" b="1" dirty="0">
                <a:solidFill>
                  <a:schemeClr val="tx1"/>
                </a:solidFill>
              </a:rPr>
              <a:t>Intensive Training and Practice is a new element that must be incorporated into all ITT courses leading to QTS from September 2024. </a:t>
            </a:r>
          </a:p>
          <a:p>
            <a:pPr algn="ctr" defTabSz="685766"/>
            <a:endParaRPr lang="en-GB" sz="1200" b="1" dirty="0">
              <a:solidFill>
                <a:schemeClr val="tx1"/>
              </a:solidFill>
            </a:endParaRPr>
          </a:p>
          <a:p>
            <a:pPr algn="ctr" defTabSz="685766"/>
            <a:r>
              <a:rPr lang="en-GB" sz="1200" dirty="0">
                <a:solidFill>
                  <a:schemeClr val="tx1"/>
                </a:solidFill>
              </a:rPr>
              <a:t>Intensive Training and Practice will intensively </a:t>
            </a:r>
            <a:r>
              <a:rPr lang="en-GB" sz="1200" dirty="0">
                <a:solidFill>
                  <a:schemeClr val="tx1"/>
                </a:solidFill>
                <a:effectLst/>
                <a:latin typeface="Arial" panose="020B0604020202020204" pitchFamily="34" charset="0"/>
                <a:ea typeface="Calibri" panose="020F0502020204030204" pitchFamily="34" charset="0"/>
              </a:rPr>
              <a:t>focus on analysing evidence of pivotal aspects of teaching, putting this into practice immediately, and receiving immediate focused feedback on this practice. </a:t>
            </a:r>
            <a:endParaRPr lang="en-US" sz="1200" dirty="0">
              <a:solidFill>
                <a:schemeClr val="tx1"/>
              </a:solidFill>
            </a:endParaRPr>
          </a:p>
        </p:txBody>
      </p:sp>
    </p:spTree>
    <p:extLst>
      <p:ext uri="{BB962C8B-B14F-4D97-AF65-F5344CB8AC3E}">
        <p14:creationId xmlns:p14="http://schemas.microsoft.com/office/powerpoint/2010/main" val="380315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Introduction to ITT</a:t>
            </a:r>
          </a:p>
        </p:txBody>
      </p:sp>
    </p:spTree>
    <p:extLst>
      <p:ext uri="{BB962C8B-B14F-4D97-AF65-F5344CB8AC3E}">
        <p14:creationId xmlns:p14="http://schemas.microsoft.com/office/powerpoint/2010/main" val="1874057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FB92-3514-D859-6581-ADC0CFC73BEB}"/>
              </a:ext>
            </a:extLst>
          </p:cNvPr>
          <p:cNvSpPr>
            <a:spLocks noGrp="1"/>
          </p:cNvSpPr>
          <p:nvPr>
            <p:ph type="title"/>
          </p:nvPr>
        </p:nvSpPr>
        <p:spPr>
          <a:xfrm>
            <a:off x="310553" y="423535"/>
            <a:ext cx="8522894" cy="512514"/>
          </a:xfrm>
        </p:spPr>
        <p:txBody>
          <a:bodyPr/>
          <a:lstStyle/>
          <a:p>
            <a:r>
              <a:rPr lang="en-GB" dirty="0"/>
              <a:t>How can schools support Intensive Training and Practice? </a:t>
            </a:r>
          </a:p>
        </p:txBody>
      </p:sp>
      <p:sp>
        <p:nvSpPr>
          <p:cNvPr id="3" name="Slide Number Placeholder 2">
            <a:extLst>
              <a:ext uri="{FF2B5EF4-FFF2-40B4-BE49-F238E27FC236}">
                <a16:creationId xmlns:a16="http://schemas.microsoft.com/office/drawing/2014/main" id="{EEE41727-42EE-8F90-4899-356F106C92D7}"/>
              </a:ext>
            </a:extLst>
          </p:cNvPr>
          <p:cNvSpPr>
            <a:spLocks noGrp="1"/>
          </p:cNvSpPr>
          <p:nvPr>
            <p:ph type="sldNum" sz="quarter" idx="11"/>
          </p:nvPr>
        </p:nvSpPr>
        <p:spPr/>
        <p:txBody>
          <a:bodyPr/>
          <a:lstStyle/>
          <a:p>
            <a:fld id="{4FAB73BC-B049-4115-A692-8D63A059BFB8}" type="slidenum">
              <a:rPr lang="en-GB" smtClean="0"/>
              <a:pPr/>
              <a:t>30</a:t>
            </a:fld>
            <a:endParaRPr lang="en-GB"/>
          </a:p>
        </p:txBody>
      </p:sp>
      <p:sp>
        <p:nvSpPr>
          <p:cNvPr id="4" name="Content Placeholder 3">
            <a:extLst>
              <a:ext uri="{FF2B5EF4-FFF2-40B4-BE49-F238E27FC236}">
                <a16:creationId xmlns:a16="http://schemas.microsoft.com/office/drawing/2014/main" id="{96FD2F06-FB02-FC92-0AF2-BCC7E703CD2F}"/>
              </a:ext>
            </a:extLst>
          </p:cNvPr>
          <p:cNvSpPr>
            <a:spLocks noGrp="1"/>
          </p:cNvSpPr>
          <p:nvPr>
            <p:ph sz="quarter" idx="12"/>
          </p:nvPr>
        </p:nvSpPr>
        <p:spPr>
          <a:xfrm>
            <a:off x="220684" y="1111968"/>
            <a:ext cx="4813135" cy="5786154"/>
          </a:xfrm>
        </p:spPr>
        <p:txBody>
          <a:bodyPr vert="horz" lIns="0" tIns="0" rIns="0" bIns="0" rtlCol="0" anchor="t">
            <a:noAutofit/>
          </a:bodyPr>
          <a:lstStyle/>
          <a:p>
            <a:pPr marL="285750" indent="-285750">
              <a:buFont typeface="Arial" panose="020B0604020202020204" pitchFamily="34" charset="0"/>
              <a:buChar char="•"/>
            </a:pPr>
            <a:r>
              <a:rPr lang="en-GB" dirty="0">
                <a:latin typeface="Arial"/>
                <a:ea typeface="Calibri"/>
                <a:cs typeface="Arial"/>
              </a:rPr>
              <a:t>Intensive Training and Practice is not part of the school placement but an additional element of the provider's ITT curriculum. </a:t>
            </a:r>
            <a:endParaRPr lang="en-GB" dirty="0">
              <a:ea typeface="Calibri" panose="020F0502020204030204" pitchFamily="34" charset="0"/>
            </a:endParaRPr>
          </a:p>
          <a:p>
            <a:pPr marL="285750" indent="-285750">
              <a:buFont typeface="Arial" panose="020B0604020202020204" pitchFamily="34" charset="0"/>
              <a:buChar char="•"/>
            </a:pPr>
            <a:r>
              <a:rPr lang="en-GB" dirty="0">
                <a:latin typeface="Arial"/>
                <a:ea typeface="Calibri"/>
                <a:cs typeface="Arial"/>
              </a:rPr>
              <a:t>A typical Intensive Training and Practice block will include expert input, observation, opportunities to practice in both a controlled and live environment, and expert feedback throughout this process. Some elements of Intensive Training and Practice will take place in the ITT institution, or virtually, and some will need to take place in a school environment, such as the live classroom practice.</a:t>
            </a:r>
            <a:endParaRPr lang="en-GB" dirty="0">
              <a:ea typeface="Calibri"/>
            </a:endParaRPr>
          </a:p>
          <a:p>
            <a:pPr marL="285750" indent="-285750">
              <a:buFont typeface="Arial" panose="020B0604020202020204" pitchFamily="34" charset="0"/>
              <a:buChar char="•"/>
            </a:pPr>
            <a:r>
              <a:rPr lang="en-GB" dirty="0">
                <a:latin typeface="Arial"/>
                <a:ea typeface="Calibri"/>
                <a:cs typeface="Arial"/>
              </a:rPr>
              <a:t>Many schools will be well placed to welcome individual or groups of trainees, to allow them to observe strong practice in the area being examined and give them the opportunity of live classroom practice. </a:t>
            </a:r>
            <a:endParaRPr lang="en-GB" dirty="0">
              <a:ea typeface="Calibri"/>
            </a:endParaRPr>
          </a:p>
          <a:p>
            <a:pPr marL="285750" indent="-285750">
              <a:buFont typeface="Arial" panose="020B0604020202020204" pitchFamily="34" charset="0"/>
              <a:buChar char="•"/>
            </a:pPr>
            <a:r>
              <a:rPr lang="en-GB" dirty="0">
                <a:latin typeface="Arial"/>
                <a:ea typeface="Calibri"/>
                <a:cs typeface="Arial"/>
              </a:rPr>
              <a:t>Intensive Training and Practice will be supported by an appropriate range of experts, which can include lead mentors from the ITT provider and other experts within the school. </a:t>
            </a:r>
          </a:p>
          <a:p>
            <a:pPr marL="285750" indent="-285750">
              <a:buFont typeface="Arial" panose="020B0604020202020204" pitchFamily="34" charset="0"/>
              <a:buChar char="•"/>
            </a:pPr>
            <a:endParaRPr lang="en-GB" dirty="0">
              <a:ea typeface="Calibri" panose="020F0502020204030204" pitchFamily="34" charset="0"/>
            </a:endParaRPr>
          </a:p>
        </p:txBody>
      </p:sp>
      <p:sp>
        <p:nvSpPr>
          <p:cNvPr id="6" name="TextBox 5">
            <a:extLst>
              <a:ext uri="{FF2B5EF4-FFF2-40B4-BE49-F238E27FC236}">
                <a16:creationId xmlns:a16="http://schemas.microsoft.com/office/drawing/2014/main" id="{FD320A9C-89BE-84B1-BCBE-AC45E6533954}"/>
              </a:ext>
            </a:extLst>
          </p:cNvPr>
          <p:cNvSpPr txBox="1"/>
          <p:nvPr/>
        </p:nvSpPr>
        <p:spPr>
          <a:xfrm>
            <a:off x="5528291" y="3061593"/>
            <a:ext cx="2924323" cy="3139142"/>
          </a:xfrm>
          <a:prstGeom prst="roundRect">
            <a:avLst/>
          </a:prstGeom>
          <a:solidFill>
            <a:schemeClr val="bg2">
              <a:lumMod val="95000"/>
            </a:schemeClr>
          </a:solidFill>
        </p:spPr>
        <p:txBody>
          <a:bodyPr wrap="square" rtlCol="0">
            <a:spAutoFit/>
          </a:bodyPr>
          <a:lstStyle/>
          <a:p>
            <a:pPr algn="ctr"/>
            <a:r>
              <a:rPr lang="en-GB" b="1" dirty="0">
                <a:solidFill>
                  <a:schemeClr val="accent1"/>
                </a:solidFill>
                <a:latin typeface="Arial"/>
                <a:ea typeface="Calibri" panose="020F0502020204030204" pitchFamily="34" charset="0"/>
                <a:cs typeface="Arial"/>
              </a:rPr>
              <a:t>What is your school an expert in? </a:t>
            </a:r>
          </a:p>
          <a:p>
            <a:pPr algn="ctr"/>
            <a:endParaRPr lang="en-GB" b="1" dirty="0">
              <a:solidFill>
                <a:schemeClr val="accent1"/>
              </a:solidFill>
              <a:latin typeface="Arial"/>
              <a:ea typeface="Calibri" panose="020F0502020204030204" pitchFamily="34" charset="0"/>
              <a:cs typeface="Arial"/>
            </a:endParaRPr>
          </a:p>
          <a:p>
            <a:pPr algn="ctr"/>
            <a:r>
              <a:rPr lang="en-GB" dirty="0">
                <a:solidFill>
                  <a:schemeClr val="accent1"/>
                </a:solidFill>
                <a:latin typeface="Arial"/>
                <a:ea typeface="Calibri" panose="020F0502020204030204" pitchFamily="34" charset="0"/>
                <a:cs typeface="Arial"/>
              </a:rPr>
              <a:t>Could you use this expertise to support an </a:t>
            </a:r>
            <a:r>
              <a:rPr lang="en-GB" dirty="0">
                <a:solidFill>
                  <a:schemeClr val="accent1"/>
                </a:solidFill>
                <a:latin typeface="Arial"/>
                <a:cs typeface="Arial"/>
              </a:rPr>
              <a:t>Intensive Training and Practice</a:t>
            </a:r>
            <a:r>
              <a:rPr lang="en-GB" dirty="0">
                <a:solidFill>
                  <a:schemeClr val="accent1"/>
                </a:solidFill>
                <a:latin typeface="Arial"/>
                <a:ea typeface="Calibri" panose="020F0502020204030204" pitchFamily="34" charset="0"/>
                <a:cs typeface="Arial"/>
              </a:rPr>
              <a:t>? If you would like to be involved, please contact your local TSH.</a:t>
            </a:r>
            <a:endParaRPr lang="en-GB" dirty="0">
              <a:solidFill>
                <a:schemeClr val="accent1"/>
              </a:solidFill>
            </a:endParaRPr>
          </a:p>
        </p:txBody>
      </p:sp>
      <p:sp>
        <p:nvSpPr>
          <p:cNvPr id="8" name="Flowchart: Connector 7">
            <a:extLst>
              <a:ext uri="{FF2B5EF4-FFF2-40B4-BE49-F238E27FC236}">
                <a16:creationId xmlns:a16="http://schemas.microsoft.com/office/drawing/2014/main" id="{0FBFD959-E0C4-90B4-2C16-2CA5B8040EA8}"/>
              </a:ext>
            </a:extLst>
          </p:cNvPr>
          <p:cNvSpPr/>
          <p:nvPr/>
        </p:nvSpPr>
        <p:spPr>
          <a:xfrm>
            <a:off x="6254372" y="1724840"/>
            <a:ext cx="1472159" cy="1479628"/>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descr="Classroom with solid fill">
            <a:extLst>
              <a:ext uri="{FF2B5EF4-FFF2-40B4-BE49-F238E27FC236}">
                <a16:creationId xmlns:a16="http://schemas.microsoft.com/office/drawing/2014/main" id="{C693A197-9ED4-9B45-56BD-A6F9D9586A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7279" y="2011649"/>
            <a:ext cx="866344" cy="906009"/>
          </a:xfrm>
          <a:prstGeom prst="rect">
            <a:avLst/>
          </a:prstGeom>
        </p:spPr>
      </p:pic>
    </p:spTree>
    <p:extLst>
      <p:ext uri="{BB962C8B-B14F-4D97-AF65-F5344CB8AC3E}">
        <p14:creationId xmlns:p14="http://schemas.microsoft.com/office/powerpoint/2010/main" val="2246895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Teaching school hubs (TSHs)</a:t>
            </a:r>
          </a:p>
        </p:txBody>
      </p:sp>
    </p:spTree>
    <p:extLst>
      <p:ext uri="{BB962C8B-B14F-4D97-AF65-F5344CB8AC3E}">
        <p14:creationId xmlns:p14="http://schemas.microsoft.com/office/powerpoint/2010/main" val="952063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195137-0301-E32B-BC84-9C499C57FDCA}"/>
              </a:ext>
            </a:extLst>
          </p:cNvPr>
          <p:cNvSpPr>
            <a:spLocks noGrp="1"/>
          </p:cNvSpPr>
          <p:nvPr>
            <p:ph idx="1"/>
          </p:nvPr>
        </p:nvSpPr>
        <p:spPr>
          <a:xfrm>
            <a:off x="590400" y="1418406"/>
            <a:ext cx="4172100" cy="4566475"/>
          </a:xfrm>
        </p:spPr>
        <p:txBody>
          <a:bodyPr/>
          <a:lstStyle/>
          <a:p>
            <a:endParaRPr lang="en-GB" sz="1800"/>
          </a:p>
          <a:p>
            <a:r>
              <a:rPr lang="en-GB" sz="1800"/>
              <a:t>From September 2023, all TSHs are delivering new strategic roles to support local ITT delivery across their area. TSHs will play an important regional role in their area working with schools and accredited ITT providers to understand the local market, context and challenges. </a:t>
            </a:r>
          </a:p>
          <a:p>
            <a:endParaRPr lang="en-GB" sz="1800"/>
          </a:p>
          <a:p>
            <a:r>
              <a:rPr lang="en-GB" sz="1800"/>
              <a:t>TSHs will also be able to offer information and support to schools wishing to engage in ITT for the first time or increase their engagement in ITT.</a:t>
            </a:r>
            <a:endParaRPr lang="en-GB" sz="2000" b="1">
              <a:solidFill>
                <a:srgbClr val="003764"/>
              </a:solidFill>
              <a:ea typeface="+mj-ea"/>
            </a:endParaRPr>
          </a:p>
          <a:p>
            <a:endParaRPr lang="en-GB"/>
          </a:p>
          <a:p>
            <a:endParaRPr lang="en-GB"/>
          </a:p>
        </p:txBody>
      </p:sp>
      <p:sp>
        <p:nvSpPr>
          <p:cNvPr id="2" name="Title 1">
            <a:extLst>
              <a:ext uri="{FF2B5EF4-FFF2-40B4-BE49-F238E27FC236}">
                <a16:creationId xmlns:a16="http://schemas.microsoft.com/office/drawing/2014/main" id="{18C84922-8028-F645-723E-1DBA63BCC1CA}"/>
              </a:ext>
            </a:extLst>
          </p:cNvPr>
          <p:cNvSpPr>
            <a:spLocks noGrp="1"/>
          </p:cNvSpPr>
          <p:nvPr>
            <p:ph type="title"/>
          </p:nvPr>
        </p:nvSpPr>
        <p:spPr>
          <a:xfrm>
            <a:off x="590400" y="616862"/>
            <a:ext cx="7997763" cy="512514"/>
          </a:xfrm>
        </p:spPr>
        <p:txBody>
          <a:bodyPr/>
          <a:lstStyle/>
          <a:p>
            <a:r>
              <a:rPr lang="en-GB"/>
              <a:t>Role of Teaching School Hubs (TSHs)</a:t>
            </a:r>
          </a:p>
        </p:txBody>
      </p:sp>
      <p:sp>
        <p:nvSpPr>
          <p:cNvPr id="4" name="Slide Number Placeholder 3">
            <a:extLst>
              <a:ext uri="{FF2B5EF4-FFF2-40B4-BE49-F238E27FC236}">
                <a16:creationId xmlns:a16="http://schemas.microsoft.com/office/drawing/2014/main" id="{F54ADE55-68FF-2840-E2AB-835F48305505}"/>
              </a:ext>
            </a:extLst>
          </p:cNvPr>
          <p:cNvSpPr>
            <a:spLocks noGrp="1"/>
          </p:cNvSpPr>
          <p:nvPr>
            <p:ph type="sldNum" sz="quarter" idx="11"/>
          </p:nvPr>
        </p:nvSpPr>
        <p:spPr/>
        <p:txBody>
          <a:bodyPr/>
          <a:lstStyle/>
          <a:p>
            <a:fld id="{4FAB73BC-B049-4115-A692-8D63A059BFB8}" type="slidenum">
              <a:rPr lang="en-GB" smtClean="0"/>
              <a:pPr/>
              <a:t>32</a:t>
            </a:fld>
            <a:endParaRPr lang="en-GB"/>
          </a:p>
        </p:txBody>
      </p:sp>
      <p:sp>
        <p:nvSpPr>
          <p:cNvPr id="15" name="TextBox 14">
            <a:extLst>
              <a:ext uri="{FF2B5EF4-FFF2-40B4-BE49-F238E27FC236}">
                <a16:creationId xmlns:a16="http://schemas.microsoft.com/office/drawing/2014/main" id="{9359F8E2-816F-ABE7-743D-FBF177A8F82E}"/>
              </a:ext>
            </a:extLst>
          </p:cNvPr>
          <p:cNvSpPr txBox="1"/>
          <p:nvPr/>
        </p:nvSpPr>
        <p:spPr>
          <a:xfrm>
            <a:off x="5505370" y="3219450"/>
            <a:ext cx="2932877" cy="2553891"/>
          </a:xfrm>
          <a:prstGeom prst="roundRect">
            <a:avLst/>
          </a:prstGeom>
          <a:solidFill>
            <a:schemeClr val="bg2">
              <a:lumMod val="95000"/>
            </a:schemeClr>
          </a:solidFill>
        </p:spPr>
        <p:txBody>
          <a:bodyPr wrap="square" rtlCol="0">
            <a:spAutoFit/>
          </a:bodyPr>
          <a:lstStyle/>
          <a:p>
            <a:pPr algn="ctr"/>
            <a:endParaRPr lang="en-GB" b="1">
              <a:solidFill>
                <a:schemeClr val="accent1"/>
              </a:solidFill>
              <a:latin typeface="Arial"/>
              <a:ea typeface="Calibri" panose="020F0502020204030204" pitchFamily="34" charset="0"/>
              <a:cs typeface="Arial"/>
            </a:endParaRPr>
          </a:p>
          <a:p>
            <a:pPr algn="ctr"/>
            <a:r>
              <a:rPr lang="en-GB" b="1">
                <a:solidFill>
                  <a:schemeClr val="accent1"/>
                </a:solidFill>
                <a:latin typeface="Arial"/>
                <a:ea typeface="Calibri" panose="020F0502020204030204" pitchFamily="34" charset="0"/>
                <a:cs typeface="Arial"/>
              </a:rPr>
              <a:t>Need more information on TSHs? </a:t>
            </a:r>
          </a:p>
          <a:p>
            <a:pPr algn="ctr"/>
            <a:endParaRPr lang="en-GB" b="1">
              <a:solidFill>
                <a:schemeClr val="accent1"/>
              </a:solidFill>
              <a:latin typeface="Arial"/>
              <a:ea typeface="Calibri" panose="020F0502020204030204" pitchFamily="34" charset="0"/>
              <a:cs typeface="Arial"/>
            </a:endParaRPr>
          </a:p>
          <a:p>
            <a:pPr algn="ctr"/>
            <a:r>
              <a:rPr lang="en-GB" b="1">
                <a:solidFill>
                  <a:schemeClr val="accent1"/>
                </a:solidFill>
                <a:latin typeface="Arial"/>
                <a:ea typeface="Calibri" panose="020F0502020204030204" pitchFamily="34" charset="0"/>
                <a:cs typeface="Arial"/>
              </a:rPr>
              <a:t>Visit: </a:t>
            </a:r>
          </a:p>
          <a:p>
            <a:pPr algn="ctr"/>
            <a:r>
              <a:rPr lang="en-GB">
                <a:hlinkClick r:id="rId2"/>
              </a:rPr>
              <a:t>Teaching school hubs - GOV.UK (www.gov.uk)</a:t>
            </a:r>
            <a:endParaRPr lang="en-GB"/>
          </a:p>
          <a:p>
            <a:pPr algn="ctr"/>
            <a:endParaRPr lang="en-GB"/>
          </a:p>
        </p:txBody>
      </p:sp>
      <p:grpSp>
        <p:nvGrpSpPr>
          <p:cNvPr id="16" name="Group 15">
            <a:extLst>
              <a:ext uri="{FF2B5EF4-FFF2-40B4-BE49-F238E27FC236}">
                <a16:creationId xmlns:a16="http://schemas.microsoft.com/office/drawing/2014/main" id="{45D26DC7-7D35-15FF-9739-6D0D0D2E3884}"/>
              </a:ext>
            </a:extLst>
          </p:cNvPr>
          <p:cNvGrpSpPr/>
          <p:nvPr/>
        </p:nvGrpSpPr>
        <p:grpSpPr>
          <a:xfrm>
            <a:off x="6235730" y="2023555"/>
            <a:ext cx="1472159" cy="1479628"/>
            <a:chOff x="3971444" y="2029862"/>
            <a:chExt cx="1228554" cy="1197701"/>
          </a:xfrm>
        </p:grpSpPr>
        <p:sp>
          <p:nvSpPr>
            <p:cNvPr id="17" name="Flowchart: Connector 16">
              <a:extLst>
                <a:ext uri="{FF2B5EF4-FFF2-40B4-BE49-F238E27FC236}">
                  <a16:creationId xmlns:a16="http://schemas.microsoft.com/office/drawing/2014/main" id="{DF6DB925-82B0-0DC4-D4FB-E2D81C744A4C}"/>
                </a:ext>
              </a:extLst>
            </p:cNvPr>
            <p:cNvSpPr/>
            <p:nvPr/>
          </p:nvSpPr>
          <p:spPr>
            <a:xfrm>
              <a:off x="3971444" y="202986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Graphic 17" descr="Social network outline">
              <a:extLst>
                <a:ext uri="{FF2B5EF4-FFF2-40B4-BE49-F238E27FC236}">
                  <a16:creationId xmlns:a16="http://schemas.microsoft.com/office/drawing/2014/main" id="{609E11CB-D414-7865-D8CE-D6AF71D9C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2199" y="2165543"/>
              <a:ext cx="885559" cy="912793"/>
            </a:xfrm>
            <a:prstGeom prst="rect">
              <a:avLst/>
            </a:prstGeom>
          </p:spPr>
        </p:pic>
      </p:grpSp>
    </p:spTree>
    <p:extLst>
      <p:ext uri="{BB962C8B-B14F-4D97-AF65-F5344CB8AC3E}">
        <p14:creationId xmlns:p14="http://schemas.microsoft.com/office/powerpoint/2010/main" val="129257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B4B3-40E4-8F82-CEE0-4CF65BE6281B}"/>
              </a:ext>
            </a:extLst>
          </p:cNvPr>
          <p:cNvSpPr>
            <a:spLocks noGrp="1"/>
          </p:cNvSpPr>
          <p:nvPr>
            <p:ph type="title"/>
          </p:nvPr>
        </p:nvSpPr>
        <p:spPr>
          <a:xfrm>
            <a:off x="574528" y="541508"/>
            <a:ext cx="7997763" cy="512514"/>
          </a:xfrm>
        </p:spPr>
        <p:txBody>
          <a:bodyPr anchor="t">
            <a:noAutofit/>
          </a:bodyPr>
          <a:lstStyle/>
          <a:p>
            <a:pPr algn="ctr"/>
            <a:r>
              <a:rPr lang="en-GB"/>
              <a:t>What does this mean for schools?</a:t>
            </a:r>
            <a:br>
              <a:rPr lang="en-GB"/>
            </a:br>
            <a:endParaRPr lang="en-GB"/>
          </a:p>
        </p:txBody>
      </p:sp>
      <p:sp>
        <p:nvSpPr>
          <p:cNvPr id="3" name="Slide Number Placeholder 2">
            <a:extLst>
              <a:ext uri="{FF2B5EF4-FFF2-40B4-BE49-F238E27FC236}">
                <a16:creationId xmlns:a16="http://schemas.microsoft.com/office/drawing/2014/main" id="{460EA472-1C60-9C0C-39C0-D1E24E73DD26}"/>
              </a:ext>
            </a:extLst>
          </p:cNvPr>
          <p:cNvSpPr>
            <a:spLocks noGrp="1"/>
          </p:cNvSpPr>
          <p:nvPr>
            <p:ph type="sldNum" sz="quarter" idx="11"/>
          </p:nvPr>
        </p:nvSpPr>
        <p:spPr>
          <a:xfrm>
            <a:off x="8009262" y="6241546"/>
            <a:ext cx="563026" cy="181491"/>
          </a:xfrm>
        </p:spPr>
        <p:txBody>
          <a:bodyPr anchor="t">
            <a:normAutofit/>
          </a:bodyPr>
          <a:lstStyle/>
          <a:p>
            <a:pPr>
              <a:lnSpc>
                <a:spcPct val="90000"/>
              </a:lnSpc>
              <a:spcAft>
                <a:spcPts val="600"/>
              </a:spcAft>
              <a:defRPr/>
            </a:pPr>
            <a:fld id="{4FAB73BC-B049-4115-A692-8D63A059BFB8}" type="slidenum">
              <a:rPr lang="en-GB">
                <a:latin typeface="Arial" panose="020B0604020202020204"/>
              </a:rPr>
              <a:pPr>
                <a:lnSpc>
                  <a:spcPct val="90000"/>
                </a:lnSpc>
                <a:spcAft>
                  <a:spcPts val="600"/>
                </a:spcAft>
                <a:defRPr/>
              </a:pPr>
              <a:t>33</a:t>
            </a:fld>
            <a:endParaRPr lang="en-GB">
              <a:latin typeface="Arial" panose="020B0604020202020204"/>
            </a:endParaRPr>
          </a:p>
        </p:txBody>
      </p:sp>
      <p:graphicFrame>
        <p:nvGraphicFramePr>
          <p:cNvPr id="7" name="Content Placeholder 3">
            <a:extLst>
              <a:ext uri="{FF2B5EF4-FFF2-40B4-BE49-F238E27FC236}">
                <a16:creationId xmlns:a16="http://schemas.microsoft.com/office/drawing/2014/main" id="{A4A8D189-89A0-B48E-59F9-BA1DA9DE28E1}"/>
              </a:ext>
            </a:extLst>
          </p:cNvPr>
          <p:cNvGraphicFramePr>
            <a:graphicFrameLocks noGrp="1"/>
          </p:cNvGraphicFramePr>
          <p:nvPr>
            <p:ph sz="quarter" idx="14"/>
            <p:extLst>
              <p:ext uri="{D42A27DB-BD31-4B8C-83A1-F6EECF244321}">
                <p14:modId xmlns:p14="http://schemas.microsoft.com/office/powerpoint/2010/main" val="3671044646"/>
              </p:ext>
            </p:extLst>
          </p:nvPr>
        </p:nvGraphicFramePr>
        <p:xfrm>
          <a:off x="804521" y="1363225"/>
          <a:ext cx="7534958" cy="4569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887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High-quality trusts</a:t>
            </a:r>
          </a:p>
        </p:txBody>
      </p:sp>
    </p:spTree>
    <p:extLst>
      <p:ext uri="{BB962C8B-B14F-4D97-AF65-F5344CB8AC3E}">
        <p14:creationId xmlns:p14="http://schemas.microsoft.com/office/powerpoint/2010/main" val="2085361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0DC0-D7EC-E406-975C-D98005E83938}"/>
              </a:ext>
            </a:extLst>
          </p:cNvPr>
          <p:cNvSpPr>
            <a:spLocks noGrp="1"/>
          </p:cNvSpPr>
          <p:nvPr>
            <p:ph type="title"/>
          </p:nvPr>
        </p:nvSpPr>
        <p:spPr/>
        <p:txBody>
          <a:bodyPr/>
          <a:lstStyle/>
          <a:p>
            <a:r>
              <a:rPr lang="en-GB"/>
              <a:t>Trusts and ITT</a:t>
            </a:r>
          </a:p>
        </p:txBody>
      </p:sp>
      <p:sp>
        <p:nvSpPr>
          <p:cNvPr id="3" name="Text Placeholder 2">
            <a:extLst>
              <a:ext uri="{FF2B5EF4-FFF2-40B4-BE49-F238E27FC236}">
                <a16:creationId xmlns:a16="http://schemas.microsoft.com/office/drawing/2014/main" id="{0E8B0783-4F3A-3A0B-38A2-F7F2AFAA2C11}"/>
              </a:ext>
            </a:extLst>
          </p:cNvPr>
          <p:cNvSpPr>
            <a:spLocks noGrp="1"/>
          </p:cNvSpPr>
          <p:nvPr>
            <p:ph type="body" idx="1"/>
          </p:nvPr>
        </p:nvSpPr>
        <p:spPr>
          <a:xfrm>
            <a:off x="311700" y="1536634"/>
            <a:ext cx="8520600" cy="4873403"/>
          </a:xfrm>
        </p:spPr>
        <p:txBody>
          <a:bodyPr>
            <a:normAutofit/>
          </a:bodyPr>
          <a:lstStyle/>
          <a:p>
            <a:pPr marL="456565" indent="-342265">
              <a:buFont typeface="Arial" panose="020B0604020202020204" pitchFamily="34" charset="0"/>
              <a:buChar char="•"/>
            </a:pPr>
            <a:r>
              <a:rPr lang="en-GB" dirty="0">
                <a:effectLst/>
                <a:latin typeface="+mn-lt"/>
                <a:cs typeface="Arial"/>
              </a:rPr>
              <a:t>It is a core responsibility of trusts to make a positive contribution to the wider system by delivering high </a:t>
            </a:r>
            <a:r>
              <a:rPr lang="en-GB" dirty="0">
                <a:latin typeface="+mn-lt"/>
                <a:cs typeface="Arial"/>
              </a:rPr>
              <a:t>quality training and/or placement for trainee teachers.</a:t>
            </a:r>
            <a:endParaRPr lang="en-US" dirty="0">
              <a:cs typeface="Arial"/>
            </a:endParaRPr>
          </a:p>
          <a:p>
            <a:pPr marL="456565" indent="-342265">
              <a:buFont typeface="Arial" panose="020B0604020202020204" pitchFamily="34" charset="0"/>
              <a:buChar char="•"/>
            </a:pPr>
            <a:endParaRPr lang="en-GB" dirty="0">
              <a:latin typeface="+mn-lt"/>
            </a:endParaRPr>
          </a:p>
          <a:p>
            <a:pPr marL="456565" indent="-342265">
              <a:buFont typeface="Arial" panose="020B0604020202020204" pitchFamily="34" charset="0"/>
              <a:buChar char="•"/>
            </a:pPr>
            <a:r>
              <a:rPr lang="en-GB" dirty="0">
                <a:effectLst/>
                <a:latin typeface="+mn-lt"/>
                <a:cs typeface="Arial"/>
              </a:rPr>
              <a:t>We want to encourage high quality trusts to deliver training and offer a range of placements (</a:t>
            </a:r>
            <a:r>
              <a:rPr lang="en-GB" dirty="0">
                <a:solidFill>
                  <a:srgbClr val="000000"/>
                </a:solidFill>
                <a:latin typeface="+mn-lt"/>
                <a:ea typeface="Calibri"/>
                <a:cs typeface="Arial"/>
              </a:rPr>
              <a:t>general and the Intensive Training and Practice element</a:t>
            </a:r>
            <a:r>
              <a:rPr lang="en-GB" i="1" dirty="0">
                <a:solidFill>
                  <a:srgbClr val="000000"/>
                </a:solidFill>
                <a:latin typeface="+mn-lt"/>
                <a:ea typeface="Calibri"/>
                <a:cs typeface="Arial"/>
              </a:rPr>
              <a:t>) </a:t>
            </a:r>
            <a:r>
              <a:rPr lang="en-GB" dirty="0">
                <a:solidFill>
                  <a:srgbClr val="000000"/>
                </a:solidFill>
                <a:latin typeface="+mn-lt"/>
                <a:ea typeface="Calibri"/>
                <a:cs typeface="Arial"/>
              </a:rPr>
              <a:t>and mentors</a:t>
            </a:r>
            <a:r>
              <a:rPr lang="en-GB" i="1" dirty="0">
                <a:solidFill>
                  <a:srgbClr val="000000"/>
                </a:solidFill>
                <a:latin typeface="+mn-lt"/>
                <a:ea typeface="Calibri"/>
                <a:cs typeface="Arial"/>
              </a:rPr>
              <a:t> </a:t>
            </a:r>
            <a:r>
              <a:rPr lang="en-GB" dirty="0">
                <a:effectLst/>
                <a:latin typeface="+mn-lt"/>
                <a:cs typeface="Arial"/>
              </a:rPr>
              <a:t>for trainee teachers, to support system wide sufficiency. </a:t>
            </a:r>
          </a:p>
          <a:p>
            <a:pPr marL="456565" indent="-342265">
              <a:buFont typeface="Arial" panose="020B0604020202020204" pitchFamily="34" charset="0"/>
              <a:buChar char="•"/>
            </a:pPr>
            <a:endParaRPr lang="en-GB" dirty="0">
              <a:solidFill>
                <a:srgbClr val="000000"/>
              </a:solidFill>
              <a:effectLst/>
              <a:latin typeface="+mn-lt"/>
            </a:endParaRPr>
          </a:p>
          <a:p>
            <a:pPr marL="456565" indent="-342265">
              <a:buFont typeface="Arial" panose="020B0604020202020204" pitchFamily="34" charset="0"/>
              <a:buChar char="•"/>
            </a:pPr>
            <a:r>
              <a:rPr lang="en-GB" dirty="0">
                <a:solidFill>
                  <a:srgbClr val="000000"/>
                </a:solidFill>
                <a:latin typeface="+mn-lt"/>
                <a:ea typeface="Calibri"/>
                <a:cs typeface="Arial"/>
              </a:rPr>
              <a:t>Ahead of September 2024 when the new ITT requirements are implemented, it is important that trusts start to consider how they interact with ITT, including:</a:t>
            </a:r>
          </a:p>
          <a:p>
            <a:pPr marL="913765" lvl="1" indent="-316865">
              <a:buFont typeface="Wingdings" panose="05000000000000000000" pitchFamily="2" charset="2"/>
              <a:buChar char="Ø"/>
            </a:pPr>
            <a:r>
              <a:rPr lang="en-GB" b="0" dirty="0">
                <a:solidFill>
                  <a:srgbClr val="000000"/>
                </a:solidFill>
                <a:latin typeface="+mn-lt"/>
                <a:ea typeface="Calibri"/>
                <a:cs typeface="Arial"/>
              </a:rPr>
              <a:t>How to offer ITT placements if not already doing so?</a:t>
            </a:r>
          </a:p>
          <a:p>
            <a:pPr marL="913765" lvl="1" indent="-316865">
              <a:buFont typeface="Wingdings" panose="05000000000000000000" pitchFamily="2" charset="2"/>
              <a:buChar char="Ø"/>
            </a:pPr>
            <a:r>
              <a:rPr lang="en-GB" b="0" dirty="0">
                <a:solidFill>
                  <a:srgbClr val="000000"/>
                </a:solidFill>
                <a:latin typeface="+mn-lt"/>
                <a:ea typeface="Calibri"/>
                <a:cs typeface="Arial"/>
              </a:rPr>
              <a:t>Your capacity to be involved in ITT? </a:t>
            </a:r>
          </a:p>
          <a:p>
            <a:pPr lvl="1">
              <a:buFont typeface="Wingdings" panose="05000000000000000000" pitchFamily="2" charset="2"/>
              <a:buChar char="Ø"/>
            </a:pPr>
            <a:r>
              <a:rPr lang="en-GB" b="0" dirty="0">
                <a:solidFill>
                  <a:srgbClr val="000000"/>
                </a:solidFill>
                <a:latin typeface="+mn-lt"/>
                <a:ea typeface="Calibri"/>
                <a:cs typeface="Arial"/>
              </a:rPr>
              <a:t>How to prepare for the new mentoring requirements?</a:t>
            </a:r>
          </a:p>
          <a:p>
            <a:pPr marL="596265" lvl="1" indent="0">
              <a:buNone/>
            </a:pPr>
            <a:endParaRPr lang="en-GB" b="0" dirty="0">
              <a:solidFill>
                <a:srgbClr val="000000"/>
              </a:solidFill>
              <a:latin typeface="+mn-lt"/>
              <a:ea typeface="Calibri" panose="020F0502020204030204" pitchFamily="34" charset="0"/>
            </a:endParaRPr>
          </a:p>
          <a:p>
            <a:pPr marL="456565" indent="-342265">
              <a:buFont typeface="Arial" panose="020B0604020202020204" pitchFamily="34" charset="0"/>
              <a:buChar char="•"/>
            </a:pPr>
            <a:r>
              <a:rPr lang="en-GB" dirty="0">
                <a:solidFill>
                  <a:srgbClr val="000000"/>
                </a:solidFill>
                <a:latin typeface="+mn-lt"/>
                <a:ea typeface="Calibri"/>
                <a:cs typeface="Arial"/>
              </a:rPr>
              <a:t>Trusts should discuss their approach and involvement in ITT with their delivery officers. </a:t>
            </a:r>
            <a:endParaRPr lang="en-GB" b="0" dirty="0">
              <a:solidFill>
                <a:srgbClr val="000000"/>
              </a:solidFill>
              <a:latin typeface="+mn-lt"/>
              <a:ea typeface="Calibri" panose="020F0502020204030204" pitchFamily="34" charset="0"/>
            </a:endParaRPr>
          </a:p>
          <a:p>
            <a:pPr marL="114300" indent="0">
              <a:buNone/>
            </a:pPr>
            <a:endParaRPr lang="en-GB" dirty="0">
              <a:latin typeface="+mn-lt"/>
              <a:ea typeface="Calibri" panose="020F0502020204030204" pitchFamily="34" charset="0"/>
            </a:endParaRPr>
          </a:p>
          <a:p>
            <a:pPr marL="114300" indent="0">
              <a:buNone/>
            </a:pPr>
            <a:endParaRPr lang="en-GB" dirty="0">
              <a:effectLst/>
              <a:latin typeface="+mn-lt"/>
              <a:ea typeface="Calibri" panose="020F0502020204030204" pitchFamily="34" charset="0"/>
            </a:endParaRPr>
          </a:p>
          <a:p>
            <a:pPr marL="114300" indent="0">
              <a:buNone/>
            </a:pPr>
            <a:r>
              <a:rPr lang="en-GB" dirty="0">
                <a:hlinkClick r:id="rId2"/>
              </a:rPr>
              <a:t>Commissioning high-quality trusts - GOV.UK (www.gov.uk)</a:t>
            </a:r>
            <a:endParaRPr lang="en-GB" dirty="0">
              <a:effectLst/>
              <a:latin typeface="+mn-lt"/>
              <a:ea typeface="Calibri" panose="020F0502020204030204" pitchFamily="34" charset="0"/>
            </a:endParaRPr>
          </a:p>
          <a:p>
            <a:pPr marL="456565" indent="-342265"/>
            <a:endParaRPr lang="en-GB" sz="1400" dirty="0">
              <a:latin typeface="+mn-lt"/>
            </a:endParaRPr>
          </a:p>
        </p:txBody>
      </p:sp>
      <p:sp>
        <p:nvSpPr>
          <p:cNvPr id="4" name="Slide Number Placeholder 3">
            <a:extLst>
              <a:ext uri="{FF2B5EF4-FFF2-40B4-BE49-F238E27FC236}">
                <a16:creationId xmlns:a16="http://schemas.microsoft.com/office/drawing/2014/main" id="{72CB8BAC-92D3-9A5C-2619-CAE5F28FFCFC}"/>
              </a:ext>
            </a:extLst>
          </p:cNvPr>
          <p:cNvSpPr>
            <a:spLocks noGrp="1"/>
          </p:cNvSpPr>
          <p:nvPr>
            <p:ph type="sldNum" idx="12"/>
          </p:nvPr>
        </p:nvSpPr>
        <p:spPr/>
        <p:txBody>
          <a:bodyPr/>
          <a:lstStyle/>
          <a:p>
            <a:fld id="{00000000-1234-1234-1234-123412341234}" type="slidenum">
              <a:rPr lang="en-GB" smtClean="0"/>
              <a:pPr/>
              <a:t>35</a:t>
            </a:fld>
            <a:endParaRPr lang="en-GB"/>
          </a:p>
        </p:txBody>
      </p:sp>
    </p:spTree>
    <p:extLst>
      <p:ext uri="{BB962C8B-B14F-4D97-AF65-F5344CB8AC3E}">
        <p14:creationId xmlns:p14="http://schemas.microsoft.com/office/powerpoint/2010/main" val="2548715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3033614"/>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ctr"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How to get involved in ITT</a:t>
            </a:r>
          </a:p>
        </p:txBody>
      </p:sp>
    </p:spTree>
    <p:extLst>
      <p:ext uri="{BB962C8B-B14F-4D97-AF65-F5344CB8AC3E}">
        <p14:creationId xmlns:p14="http://schemas.microsoft.com/office/powerpoint/2010/main" val="2284326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140F-0F4F-65B8-099E-6B47246D807A}"/>
              </a:ext>
            </a:extLst>
          </p:cNvPr>
          <p:cNvSpPr>
            <a:spLocks noGrp="1"/>
          </p:cNvSpPr>
          <p:nvPr>
            <p:ph type="title"/>
          </p:nvPr>
        </p:nvSpPr>
        <p:spPr/>
        <p:txBody>
          <a:bodyPr/>
          <a:lstStyle/>
          <a:p>
            <a:r>
              <a:rPr lang="en-GB"/>
              <a:t>How to get involved in ITT </a:t>
            </a:r>
          </a:p>
        </p:txBody>
      </p:sp>
      <p:sp>
        <p:nvSpPr>
          <p:cNvPr id="3" name="Slide Number Placeholder 2">
            <a:extLst>
              <a:ext uri="{FF2B5EF4-FFF2-40B4-BE49-F238E27FC236}">
                <a16:creationId xmlns:a16="http://schemas.microsoft.com/office/drawing/2014/main" id="{5C89716D-C48D-6CA0-7690-8B71FBEA6045}"/>
              </a:ext>
            </a:extLst>
          </p:cNvPr>
          <p:cNvSpPr>
            <a:spLocks noGrp="1"/>
          </p:cNvSpPr>
          <p:nvPr>
            <p:ph type="sldNum" sz="quarter" idx="11"/>
          </p:nvPr>
        </p:nvSpPr>
        <p:spPr/>
        <p:txBody>
          <a:bodyPr/>
          <a:lstStyle/>
          <a:p>
            <a:fld id="{4FAB73BC-B049-4115-A692-8D63A059BFB8}" type="slidenum">
              <a:rPr lang="en-GB" smtClean="0"/>
              <a:pPr/>
              <a:t>37</a:t>
            </a:fld>
            <a:endParaRPr lang="en-GB"/>
          </a:p>
        </p:txBody>
      </p:sp>
      <p:sp>
        <p:nvSpPr>
          <p:cNvPr id="4" name="Content Placeholder 3">
            <a:extLst>
              <a:ext uri="{FF2B5EF4-FFF2-40B4-BE49-F238E27FC236}">
                <a16:creationId xmlns:a16="http://schemas.microsoft.com/office/drawing/2014/main" id="{D499D927-3477-1587-2AE2-DA027692893B}"/>
              </a:ext>
            </a:extLst>
          </p:cNvPr>
          <p:cNvSpPr>
            <a:spLocks noGrp="1"/>
          </p:cNvSpPr>
          <p:nvPr>
            <p:ph sz="quarter" idx="12"/>
          </p:nvPr>
        </p:nvSpPr>
        <p:spPr>
          <a:xfrm>
            <a:off x="267855" y="1054022"/>
            <a:ext cx="8428383" cy="5723541"/>
          </a:xfrm>
        </p:spPr>
        <p:txBody>
          <a:bodyPr/>
          <a:lstStyle/>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DfE accredits a range of organisations to deliver primary and secondary ITT, this includes HEIs, charities and school-based providers. To offer an ITT placement in your school for </a:t>
            </a:r>
            <a:r>
              <a:rPr lang="en-GB" sz="1800" dirty="0">
                <a:solidFill>
                  <a:srgbClr val="0B0C0C"/>
                </a:solidFill>
                <a:ea typeface="Times New Roman" panose="02020603050405020304" pitchFamily="18" charset="0"/>
                <a:cs typeface="Times New Roman" panose="02020603050405020304" pitchFamily="18" charset="0"/>
              </a:rPr>
              <a:t>a trainee teacher</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you need to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partner with an </a:t>
            </a:r>
            <a:r>
              <a:rPr lang="en-GB" sz="1800" u="sng" dirty="0">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2"/>
              </a:rPr>
              <a:t>accredited ITT provider</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Contact your nearest </a:t>
            </a:r>
            <a:r>
              <a:rPr lang="en-GB" sz="1800" u="sng" dirty="0">
                <a:solidFill>
                  <a:schemeClr val="accent1"/>
                </a:solidFill>
                <a:cs typeface="Times New Roman" panose="02020603050405020304" pitchFamily="18" charset="0"/>
                <a:hlinkClick r:id="rId3"/>
              </a:rPr>
              <a:t>TSH</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to get advice on offering an ITT placement.</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If you already offer ITT placements, you’ll need to </a:t>
            </a:r>
            <a:r>
              <a:rPr lang="en-GB" sz="1800" dirty="0">
                <a:solidFill>
                  <a:srgbClr val="0B0C0C"/>
                </a:solidFill>
                <a:cs typeface="Times New Roman" panose="02020603050405020304" pitchFamily="18" charset="0"/>
              </a:rPr>
              <a:t>check that your existing ITT provider is part of a partnership accredited to offer teacher training courses from September 2024</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If they are not, contact your local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TSH</a:t>
            </a:r>
            <a:r>
              <a:rPr lang="en-GB" sz="180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 to get advice and help you find a local accredited ITT provider to work with.</a:t>
            </a:r>
            <a:endParaRPr lang="en-GB" sz="1800" dirty="0">
              <a:solidFill>
                <a:srgbClr val="0B0C0C"/>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500"/>
              </a:spcBef>
              <a:spcAft>
                <a:spcPts val="1500"/>
              </a:spcAft>
            </a:pPr>
            <a:r>
              <a:rPr lang="en-GB" sz="1800" dirty="0"/>
              <a:t>Your local TSH will be able to provide relevant information including: </a:t>
            </a:r>
          </a:p>
          <a:p>
            <a:pPr marL="717718" lvl="3" indent="-285750">
              <a:buFont typeface="Wingdings" panose="05000000000000000000" pitchFamily="2" charset="2"/>
              <a:buChar char="ü"/>
            </a:pPr>
            <a:r>
              <a:rPr lang="en-GB" dirty="0"/>
              <a:t>The different ways to be involved in ITT</a:t>
            </a:r>
          </a:p>
          <a:p>
            <a:pPr marL="717718" lvl="3" indent="-285750">
              <a:buFont typeface="Wingdings" panose="05000000000000000000" pitchFamily="2" charset="2"/>
              <a:buChar char="ü"/>
            </a:pPr>
            <a:r>
              <a:rPr lang="en-GB" dirty="0"/>
              <a:t>Information on accredited ITT providers within the area</a:t>
            </a:r>
          </a:p>
          <a:p>
            <a:pPr marL="717718" lvl="3" indent="-285750">
              <a:buFont typeface="Wingdings" panose="05000000000000000000" pitchFamily="2" charset="2"/>
              <a:buChar char="ü"/>
            </a:pPr>
            <a:r>
              <a:rPr lang="en-GB" dirty="0"/>
              <a:t>The new ITT reforms and requirements due to be implemented from September 2024 and what that means for you, including the new Intensive Training and Practice opportunities for trainees</a:t>
            </a:r>
          </a:p>
          <a:p>
            <a:pPr marL="717718" lvl="3" indent="-285750">
              <a:buFont typeface="Arial" panose="020B0604020202020204" pitchFamily="34" charset="0"/>
              <a:buChar char="•"/>
            </a:pPr>
            <a:endParaRPr lang="en-GB" sz="2000" dirty="0"/>
          </a:p>
          <a:p>
            <a:endParaRPr lang="en-GB" sz="1800" dirty="0"/>
          </a:p>
        </p:txBody>
      </p:sp>
    </p:spTree>
    <p:extLst>
      <p:ext uri="{BB962C8B-B14F-4D97-AF65-F5344CB8AC3E}">
        <p14:creationId xmlns:p14="http://schemas.microsoft.com/office/powerpoint/2010/main" val="3860773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8135-C47B-7EF1-937C-6E8B568E0870}"/>
              </a:ext>
            </a:extLst>
          </p:cNvPr>
          <p:cNvSpPr>
            <a:spLocks noGrp="1"/>
          </p:cNvSpPr>
          <p:nvPr>
            <p:ph type="title"/>
          </p:nvPr>
        </p:nvSpPr>
        <p:spPr>
          <a:xfrm>
            <a:off x="2387173" y="704214"/>
            <a:ext cx="5444535" cy="512514"/>
          </a:xfrm>
        </p:spPr>
        <p:txBody>
          <a:bodyPr/>
          <a:lstStyle/>
          <a:p>
            <a:r>
              <a:rPr lang="en-GB" dirty="0"/>
              <a:t>Accredited ITT providers in your area</a:t>
            </a:r>
          </a:p>
        </p:txBody>
      </p:sp>
      <p:sp>
        <p:nvSpPr>
          <p:cNvPr id="3" name="Slide Number Placeholder 2">
            <a:extLst>
              <a:ext uri="{FF2B5EF4-FFF2-40B4-BE49-F238E27FC236}">
                <a16:creationId xmlns:a16="http://schemas.microsoft.com/office/drawing/2014/main" id="{6FC5D1DC-78E9-66D7-FE96-4B21CAEDCA3C}"/>
              </a:ext>
            </a:extLst>
          </p:cNvPr>
          <p:cNvSpPr>
            <a:spLocks noGrp="1"/>
          </p:cNvSpPr>
          <p:nvPr>
            <p:ph type="sldNum" sz="quarter" idx="11"/>
          </p:nvPr>
        </p:nvSpPr>
        <p:spPr/>
        <p:txBody>
          <a:bodyPr/>
          <a:lstStyle/>
          <a:p>
            <a:fld id="{4FAB73BC-B049-4115-A692-8D63A059BFB8}" type="slidenum">
              <a:rPr lang="en-GB" smtClean="0"/>
              <a:pPr/>
              <a:t>38</a:t>
            </a:fld>
            <a:endParaRPr lang="en-GB"/>
          </a:p>
        </p:txBody>
      </p:sp>
      <p:pic>
        <p:nvPicPr>
          <p:cNvPr id="1026" name="Picture 2" descr="Salterns Academy Trust confirmed sub-regional lead for HISP Teaching ...">
            <a:extLst>
              <a:ext uri="{FF2B5EF4-FFF2-40B4-BE49-F238E27FC236}">
                <a16:creationId xmlns:a16="http://schemas.microsoft.com/office/drawing/2014/main" id="{19E6F411-DA9B-9264-536B-D374F1416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72684" cy="1562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37CA3B-C431-DDB3-F7F4-1069887815CA}"/>
              </a:ext>
            </a:extLst>
          </p:cNvPr>
          <p:cNvSpPr txBox="1"/>
          <p:nvPr/>
        </p:nvSpPr>
        <p:spPr>
          <a:xfrm>
            <a:off x="372171" y="2348079"/>
            <a:ext cx="3613901" cy="3139321"/>
          </a:xfrm>
          <a:prstGeom prst="rect">
            <a:avLst/>
          </a:prstGeom>
          <a:noFill/>
        </p:spPr>
        <p:txBody>
          <a:bodyPr wrap="square">
            <a:spAutoFit/>
          </a:bodyPr>
          <a:lstStyle/>
          <a:p>
            <a:r>
              <a:rPr lang="en-GB" dirty="0"/>
              <a:t>There are a range of ITT providers operating with the HISP Teaching School Hub regions. </a:t>
            </a:r>
          </a:p>
          <a:p>
            <a:endParaRPr lang="en-GB" dirty="0"/>
          </a:p>
          <a:p>
            <a:r>
              <a:rPr lang="en-GB" dirty="0"/>
              <a:t>These include local SCITTs, HEIs and National ITT providers. </a:t>
            </a:r>
          </a:p>
          <a:p>
            <a:endParaRPr lang="en-GB" dirty="0"/>
          </a:p>
          <a:p>
            <a:r>
              <a:rPr lang="en-GB" dirty="0"/>
              <a:t>To find out more about the initial teacher training providers operating in the HISP TSH areas please contact: </a:t>
            </a:r>
            <a:r>
              <a:rPr lang="en-GB" dirty="0">
                <a:hlinkClick r:id="rId3"/>
              </a:rPr>
              <a:t>itt@hisptsh.org</a:t>
            </a:r>
            <a:endParaRPr lang="en-GB" dirty="0"/>
          </a:p>
        </p:txBody>
      </p:sp>
      <p:pic>
        <p:nvPicPr>
          <p:cNvPr id="1028" name="Picture 4">
            <a:extLst>
              <a:ext uri="{FF2B5EF4-FFF2-40B4-BE49-F238E27FC236}">
                <a16:creationId xmlns:a16="http://schemas.microsoft.com/office/drawing/2014/main" id="{C0FB071A-6843-6646-2BAE-50F432E9E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296" y="1937949"/>
            <a:ext cx="4136704" cy="3959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98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8"/>
        <p:cNvGrpSpPr/>
        <p:nvPr/>
      </p:nvGrpSpPr>
      <p:grpSpPr>
        <a:xfrm>
          <a:off x="0" y="0"/>
          <a:ext cx="0" cy="0"/>
          <a:chOff x="0" y="0"/>
          <a:chExt cx="0" cy="0"/>
        </a:xfrm>
      </p:grpSpPr>
      <p:sp>
        <p:nvSpPr>
          <p:cNvPr id="6" name="Title 1">
            <a:extLst>
              <a:ext uri="{FF2B5EF4-FFF2-40B4-BE49-F238E27FC236}">
                <a16:creationId xmlns:a16="http://schemas.microsoft.com/office/drawing/2014/main" id="{B23E0FBB-DAFF-D172-3938-1A6E28411484}"/>
              </a:ext>
            </a:extLst>
          </p:cNvPr>
          <p:cNvSpPr txBox="1">
            <a:spLocks noGrp="1"/>
          </p:cNvSpPr>
          <p:nvPr>
            <p:ph type="title" idx="4294967295"/>
          </p:nvPr>
        </p:nvSpPr>
        <p:spPr>
          <a:xfrm>
            <a:off x="424158" y="939343"/>
            <a:ext cx="8295684" cy="7907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For more information, visit:</a:t>
            </a:r>
          </a:p>
          <a:p>
            <a:pPr marL="0" marR="0" lvl="0" indent="0" algn="l" defTabSz="685750" rtl="0" eaLnBrk="1" fontAlgn="auto" latinLnBrk="0" hangingPunct="1">
              <a:lnSpc>
                <a:spcPct val="90000"/>
              </a:lnSpc>
              <a:spcBef>
                <a:spcPts val="0"/>
              </a:spcBef>
              <a:spcAft>
                <a:spcPts val="0"/>
              </a:spcAft>
              <a:buClrTx/>
              <a:buSzPts val="2800"/>
              <a:buFontTx/>
              <a:buNone/>
              <a:tabLst/>
              <a:defRPr/>
            </a:pPr>
            <a:endPar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Offer a trainee teacher placement - GOV.UK (www.gov.uk)</a:t>
            </a:r>
            <a:endParaRPr kumimoji="0" lang="en-GB"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2292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2"/>
          <p:cNvSpPr txBox="1">
            <a:spLocks noGrp="1"/>
          </p:cNvSpPr>
          <p:nvPr>
            <p:ph type="title"/>
          </p:nvPr>
        </p:nvSpPr>
        <p:spPr>
          <a:xfrm>
            <a:off x="571500" y="527948"/>
            <a:ext cx="8099635" cy="608913"/>
          </a:xfrm>
          <a:prstGeom prst="rect">
            <a:avLst/>
          </a:prstGeom>
        </p:spPr>
        <p:txBody>
          <a:bodyPr spcFirstLastPara="1" vert="horz" wrap="square" lIns="0" tIns="0" rIns="0" bIns="0" rtlCol="0" anchor="t" anchorCtr="0">
            <a:noAutofit/>
          </a:bodyPr>
          <a:lstStyle/>
          <a:p>
            <a:pPr defTabSz="514311">
              <a:spcBef>
                <a:spcPct val="0"/>
              </a:spcBef>
            </a:pPr>
            <a:r>
              <a:rPr lang="en-GB" sz="2800" b="1" dirty="0">
                <a:solidFill>
                  <a:srgbClr val="003764"/>
                </a:solidFill>
                <a:latin typeface="Arial" panose="020B0604020202020204" pitchFamily="34" charset="0"/>
                <a:cs typeface="Arial" panose="020B0604020202020204" pitchFamily="34" charset="0"/>
              </a:rPr>
              <a:t>Schools play a vital role in ITT, by hosting placements and providing mentors for trainee teachers  </a:t>
            </a:r>
          </a:p>
        </p:txBody>
      </p:sp>
      <p:pic>
        <p:nvPicPr>
          <p:cNvPr id="155" name="Google Shape;155;p22"/>
          <p:cNvPicPr preferRelativeResize="0"/>
          <p:nvPr/>
        </p:nvPicPr>
        <p:blipFill rotWithShape="1">
          <a:blip r:embed="rId3">
            <a:alphaModFix/>
          </a:blip>
          <a:srcRect l="6187" t="4574" r="12286" b="18550"/>
          <a:stretch/>
        </p:blipFill>
        <p:spPr>
          <a:xfrm>
            <a:off x="6195821" y="3537525"/>
            <a:ext cx="1966128" cy="2488414"/>
          </a:xfrm>
          <a:prstGeom prst="rect">
            <a:avLst/>
          </a:prstGeom>
          <a:noFill/>
          <a:ln w="6350" cap="flat" cmpd="sng">
            <a:solidFill>
              <a:schemeClr val="tx1"/>
            </a:solidFill>
            <a:prstDash val="solid"/>
            <a:round/>
            <a:headEnd type="none" w="sm" len="sm"/>
            <a:tailEnd type="none" w="sm" len="sm"/>
          </a:ln>
        </p:spPr>
      </p:pic>
      <p:sp>
        <p:nvSpPr>
          <p:cNvPr id="156" name="Google Shape;156;p22"/>
          <p:cNvSpPr txBox="1"/>
          <p:nvPr/>
        </p:nvSpPr>
        <p:spPr>
          <a:xfrm>
            <a:off x="5976682" y="6025939"/>
            <a:ext cx="2404411" cy="242352"/>
          </a:xfrm>
          <a:prstGeom prst="rect">
            <a:avLst/>
          </a:prstGeom>
          <a:noFill/>
          <a:ln>
            <a:noFill/>
          </a:ln>
        </p:spPr>
        <p:txBody>
          <a:bodyPr spcFirstLastPara="1" wrap="square" lIns="68569" tIns="68569" rIns="68569" bIns="68569" anchor="t" anchorCtr="0">
            <a:spAutoFit/>
          </a:bodyPr>
          <a:lstStyle/>
          <a:p>
            <a:pPr defTabSz="685766">
              <a:buClr>
                <a:srgbClr val="000000"/>
              </a:buClr>
            </a:pPr>
            <a:r>
              <a:rPr lang="en-GB" sz="675" u="sng" kern="0">
                <a:solidFill>
                  <a:srgbClr val="0097A7"/>
                </a:solidFill>
                <a:latin typeface="Arial"/>
                <a:cs typeface="Arial"/>
                <a:sym typeface="Arial"/>
                <a:hlinkClick r:id="rId4">
                  <a:extLst>
                    <a:ext uri="{A12FA001-AC4F-418D-AE19-62706E023703}">
                      <ahyp:hlinkClr xmlns:ahyp="http://schemas.microsoft.com/office/drawing/2018/hyperlinkcolor" val="tx"/>
                    </a:ext>
                  </a:extLst>
                </a:hlinkClick>
              </a:rPr>
              <a:t>Teachers’ Standards guidance (publishing.service.gov.uk)</a:t>
            </a:r>
            <a:endParaRPr lang="en-GB" sz="1351"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7C595944-F74A-8C81-3048-6A856936F460}"/>
              </a:ext>
            </a:extLst>
          </p:cNvPr>
          <p:cNvSpPr txBox="1"/>
          <p:nvPr/>
        </p:nvSpPr>
        <p:spPr>
          <a:xfrm>
            <a:off x="571500" y="2020974"/>
            <a:ext cx="4817918" cy="4247317"/>
          </a:xfrm>
          <a:prstGeom prst="rect">
            <a:avLst/>
          </a:prstGeom>
          <a:noFill/>
        </p:spPr>
        <p:txBody>
          <a:bodyPr wrap="square">
            <a:spAutoFit/>
          </a:bodyPr>
          <a:lstStyle/>
          <a:p>
            <a:pPr defTabSz="685766">
              <a:spcBef>
                <a:spcPts val="900"/>
              </a:spcBef>
              <a:spcAft>
                <a:spcPts val="900"/>
              </a:spcAft>
            </a:pPr>
            <a:r>
              <a:rPr lang="en-GB" sz="1600">
                <a:solidFill>
                  <a:prstClr val="black"/>
                </a:solidFill>
                <a:latin typeface="Arial" panose="020B0604020202020204" pitchFamily="34" charset="0"/>
                <a:cs typeface="Arial" panose="020B0604020202020204" pitchFamily="34" charset="0"/>
              </a:rPr>
              <a:t>As part of their ITT course, every trainee teacher must get experience teaching in at least two schools and receive clear and consistent mentoring during each placement.</a:t>
            </a:r>
          </a:p>
          <a:p>
            <a:pPr defTabSz="685766">
              <a:spcBef>
                <a:spcPts val="900"/>
              </a:spcBef>
              <a:spcAft>
                <a:spcPts val="900"/>
              </a:spcAft>
            </a:pPr>
            <a:r>
              <a:rPr lang="en-GB" sz="1600">
                <a:solidFill>
                  <a:prstClr val="black"/>
                </a:solidFill>
                <a:latin typeface="Arial" panose="020B0604020202020204" pitchFamily="34" charset="0"/>
                <a:cs typeface="Arial" panose="020B0604020202020204" pitchFamily="34" charset="0"/>
              </a:rPr>
              <a:t>Trainee teachers need a variety of experience in schools to enable them to meet all the Teachers’ Standards. They need to teach children and young people in their specified age range, from different backgrounds, as well as gaining experience of different approaches to teaching and to school organisation and management.</a:t>
            </a:r>
          </a:p>
          <a:p>
            <a:pPr defTabSz="685766">
              <a:spcBef>
                <a:spcPts val="900"/>
              </a:spcBef>
              <a:spcAft>
                <a:spcPts val="900"/>
              </a:spcAft>
            </a:pPr>
            <a:r>
              <a:rPr lang="en-GB" sz="1600">
                <a:solidFill>
                  <a:prstClr val="black"/>
                </a:solidFill>
                <a:latin typeface="Arial" panose="020B0604020202020204" pitchFamily="34" charset="0"/>
                <a:cs typeface="Arial" panose="020B0604020202020204" pitchFamily="34" charset="0"/>
              </a:rPr>
              <a:t>This breadth of experience is designed to equip trainee teachers with the skills they need to successfully enter the teaching workforce, and to become an asset to the schools they teach in.</a:t>
            </a:r>
          </a:p>
        </p:txBody>
      </p:sp>
      <p:sp>
        <p:nvSpPr>
          <p:cNvPr id="5" name="TextBox 4">
            <a:extLst>
              <a:ext uri="{FF2B5EF4-FFF2-40B4-BE49-F238E27FC236}">
                <a16:creationId xmlns:a16="http://schemas.microsoft.com/office/drawing/2014/main" id="{78564AF2-CE65-65AD-C8EC-68DAAAAD41BF}"/>
              </a:ext>
            </a:extLst>
          </p:cNvPr>
          <p:cNvSpPr txBox="1"/>
          <p:nvPr/>
        </p:nvSpPr>
        <p:spPr>
          <a:xfrm>
            <a:off x="5686635" y="2246478"/>
            <a:ext cx="2984500" cy="1131720"/>
          </a:xfrm>
          <a:prstGeom prst="rect">
            <a:avLst/>
          </a:prstGeom>
          <a:noFill/>
        </p:spPr>
        <p:txBody>
          <a:bodyPr wrap="square">
            <a:spAutoFit/>
          </a:bodyPr>
          <a:lstStyle/>
          <a:p>
            <a:pPr algn="ctr" defTabSz="685766"/>
            <a:r>
              <a:rPr lang="en-GB" sz="1351" i="1">
                <a:solidFill>
                  <a:prstClr val="black"/>
                </a:solidFill>
                <a:latin typeface="Calibri" panose="020F0502020204030204"/>
              </a:rPr>
              <a:t>Trainees are assessed against the Teachers’ Standards at the end of their course. Trainees who demonstrate all the standards at the appropriate level are recommended for QTS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3" name="Google Shape;123;p21"/>
          <p:cNvSpPr txBox="1">
            <a:spLocks noGrp="1"/>
          </p:cNvSpPr>
          <p:nvPr>
            <p:ph type="title"/>
          </p:nvPr>
        </p:nvSpPr>
        <p:spPr>
          <a:xfrm>
            <a:off x="473489" y="350642"/>
            <a:ext cx="8179637" cy="731029"/>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dirty="0">
                <a:solidFill>
                  <a:srgbClr val="003764"/>
                </a:solidFill>
                <a:latin typeface="Arial"/>
                <a:cs typeface="Arial"/>
              </a:rPr>
              <a:t>ITT is intended to support and benefit everyone</a:t>
            </a:r>
            <a:endParaRPr lang="en-GB" sz="2800" b="1" dirty="0">
              <a:solidFill>
                <a:srgbClr val="003764"/>
              </a:solidFill>
              <a:highlight>
                <a:srgbClr val="FFFF00"/>
              </a:highlight>
              <a:latin typeface="Arial" panose="020B0604020202020204" pitchFamily="34" charset="0"/>
              <a:cs typeface="Arial" panose="020B0604020202020204" pitchFamily="34" charset="0"/>
            </a:endParaRPr>
          </a:p>
        </p:txBody>
      </p:sp>
      <p:sp>
        <p:nvSpPr>
          <p:cNvPr id="2" name="Google Shape;124;p21">
            <a:extLst>
              <a:ext uri="{FF2B5EF4-FFF2-40B4-BE49-F238E27FC236}">
                <a16:creationId xmlns:a16="http://schemas.microsoft.com/office/drawing/2014/main" id="{F42BBB58-3480-69CE-336E-8B6CB704807B}"/>
              </a:ext>
            </a:extLst>
          </p:cNvPr>
          <p:cNvSpPr txBox="1">
            <a:spLocks/>
          </p:cNvSpPr>
          <p:nvPr/>
        </p:nvSpPr>
        <p:spPr>
          <a:xfrm>
            <a:off x="6176165" y="3657336"/>
            <a:ext cx="1940132" cy="775035"/>
          </a:xfrm>
          <a:prstGeom prst="rect">
            <a:avLst/>
          </a:prstGeom>
        </p:spPr>
        <p:txBody>
          <a:bodyPr spcFirstLastPara="1" vert="horz" wrap="square" lIns="68569" tIns="68569" rIns="68569" bIns="68569" rtlCol="0" anchor="t" anchorCtr="0">
            <a:normAutofit lnSpcReduction="10000"/>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panose="020B0604020202020204" pitchFamily="34" charset="0"/>
                <a:cs typeface="Arial" panose="020B0604020202020204" pitchFamily="34" charset="0"/>
              </a:rPr>
              <a:t>Ensure excellent teachers for every child</a:t>
            </a:r>
          </a:p>
          <a:p>
            <a:pPr marL="0" indent="0" algn="ctr" defTabSz="685766">
              <a:buNone/>
            </a:pPr>
            <a:endParaRPr lang="en-GB" sz="1600">
              <a:solidFill>
                <a:prstClr val="black"/>
              </a:solidFill>
              <a:latin typeface="Arial" panose="020B0604020202020204" pitchFamily="34" charset="0"/>
              <a:cs typeface="Arial" panose="020B0604020202020204" pitchFamily="34" charset="0"/>
            </a:endParaRPr>
          </a:p>
        </p:txBody>
      </p:sp>
      <p:sp>
        <p:nvSpPr>
          <p:cNvPr id="4" name="Google Shape;124;p21">
            <a:extLst>
              <a:ext uri="{FF2B5EF4-FFF2-40B4-BE49-F238E27FC236}">
                <a16:creationId xmlns:a16="http://schemas.microsoft.com/office/drawing/2014/main" id="{F9D237B4-4F9A-26B4-8B05-23E21A582473}"/>
              </a:ext>
            </a:extLst>
          </p:cNvPr>
          <p:cNvSpPr txBox="1">
            <a:spLocks/>
          </p:cNvSpPr>
          <p:nvPr/>
        </p:nvSpPr>
        <p:spPr>
          <a:xfrm>
            <a:off x="1757514" y="1916815"/>
            <a:ext cx="1940132" cy="864353"/>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a:cs typeface="Arial"/>
              </a:rPr>
              <a:t>Recruit the well-trained teachers that schools need </a:t>
            </a:r>
            <a:endParaRPr lang="en-GB" sz="1600">
              <a:solidFill>
                <a:prstClr val="black"/>
              </a:solidFill>
              <a:latin typeface="Arial" panose="020B0604020202020204" pitchFamily="34" charset="0"/>
              <a:cs typeface="Arial" panose="020B0604020202020204" pitchFamily="34" charset="0"/>
            </a:endParaRPr>
          </a:p>
        </p:txBody>
      </p:sp>
      <p:sp>
        <p:nvSpPr>
          <p:cNvPr id="8" name="Google Shape;124;p21">
            <a:extLst>
              <a:ext uri="{FF2B5EF4-FFF2-40B4-BE49-F238E27FC236}">
                <a16:creationId xmlns:a16="http://schemas.microsoft.com/office/drawing/2014/main" id="{EA6890E8-209D-CDE8-4E9B-EF95E2985BC8}"/>
              </a:ext>
            </a:extLst>
          </p:cNvPr>
          <p:cNvSpPr txBox="1">
            <a:spLocks/>
          </p:cNvSpPr>
          <p:nvPr/>
        </p:nvSpPr>
        <p:spPr>
          <a:xfrm>
            <a:off x="1601213" y="3545443"/>
            <a:ext cx="2096434" cy="1618364"/>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panose="020B0604020202020204" pitchFamily="34" charset="0"/>
                <a:cs typeface="Arial" panose="020B0604020202020204" pitchFamily="34" charset="0"/>
              </a:rPr>
              <a:t>Help teachers fulfil their potential and feel supported in their role from the very start of their career</a:t>
            </a:r>
          </a:p>
          <a:p>
            <a:pPr marL="0" indent="0" defTabSz="685766">
              <a:buNone/>
            </a:pPr>
            <a:endParaRPr lang="en-GB" sz="1600">
              <a:solidFill>
                <a:prstClr val="black"/>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6CD50D18-87F3-4071-69FA-063756B0845F}"/>
              </a:ext>
            </a:extLst>
          </p:cNvPr>
          <p:cNvGrpSpPr/>
          <p:nvPr/>
        </p:nvGrpSpPr>
        <p:grpSpPr>
          <a:xfrm>
            <a:off x="621648" y="916732"/>
            <a:ext cx="3075998" cy="1197701"/>
            <a:chOff x="1025549" y="1464750"/>
            <a:chExt cx="3075998" cy="1197701"/>
          </a:xfrm>
        </p:grpSpPr>
        <p:sp>
          <p:nvSpPr>
            <p:cNvPr id="12" name="Rectangle: Rounded Corners 11">
              <a:extLst>
                <a:ext uri="{FF2B5EF4-FFF2-40B4-BE49-F238E27FC236}">
                  <a16:creationId xmlns:a16="http://schemas.microsoft.com/office/drawing/2014/main" id="{531FE197-9CE4-0572-5AE1-1E4CB6EC49B4}"/>
                </a:ext>
              </a:extLst>
            </p:cNvPr>
            <p:cNvSpPr/>
            <p:nvPr/>
          </p:nvSpPr>
          <p:spPr>
            <a:xfrm>
              <a:off x="1607420" y="1829120"/>
              <a:ext cx="2494127"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Schools</a:t>
              </a:r>
              <a:endParaRPr lang="en-US" sz="1600">
                <a:latin typeface="Arial" panose="020B0604020202020204" pitchFamily="34" charset="0"/>
                <a:ea typeface="Inter" panose="020B0604020202020204" charset="0"/>
                <a:cs typeface="Arial" panose="020B0604020202020204" pitchFamily="34" charset="0"/>
              </a:endParaRPr>
            </a:p>
          </p:txBody>
        </p:sp>
        <p:grpSp>
          <p:nvGrpSpPr>
            <p:cNvPr id="35" name="Group 34">
              <a:extLst>
                <a:ext uri="{FF2B5EF4-FFF2-40B4-BE49-F238E27FC236}">
                  <a16:creationId xmlns:a16="http://schemas.microsoft.com/office/drawing/2014/main" id="{2B6FBA2D-6A00-1423-0D5C-89CB2998288E}"/>
                </a:ext>
              </a:extLst>
            </p:cNvPr>
            <p:cNvGrpSpPr/>
            <p:nvPr/>
          </p:nvGrpSpPr>
          <p:grpSpPr>
            <a:xfrm>
              <a:off x="1025549" y="1464750"/>
              <a:ext cx="1228554" cy="1197701"/>
              <a:chOff x="435827" y="1568568"/>
              <a:chExt cx="1228554" cy="1197701"/>
            </a:xfrm>
          </p:grpSpPr>
          <p:sp>
            <p:nvSpPr>
              <p:cNvPr id="13" name="Flowchart: Connector 12">
                <a:extLst>
                  <a:ext uri="{FF2B5EF4-FFF2-40B4-BE49-F238E27FC236}">
                    <a16:creationId xmlns:a16="http://schemas.microsoft.com/office/drawing/2014/main" id="{8CB183FF-95BF-31D8-60F9-AB40A5A6494C}"/>
                  </a:ext>
                </a:extLst>
              </p:cNvPr>
              <p:cNvSpPr/>
              <p:nvPr/>
            </p:nvSpPr>
            <p:spPr>
              <a:xfrm>
                <a:off x="435827" y="1568568"/>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6" descr="Schoolhouse with solid fill">
                <a:extLst>
                  <a:ext uri="{FF2B5EF4-FFF2-40B4-BE49-F238E27FC236}">
                    <a16:creationId xmlns:a16="http://schemas.microsoft.com/office/drawing/2014/main" id="{C6CBD3B7-C0EE-4663-1AC7-80499C25A8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869" y="1744898"/>
                <a:ext cx="836973" cy="836973"/>
              </a:xfrm>
              <a:prstGeom prst="rect">
                <a:avLst/>
              </a:prstGeom>
            </p:spPr>
          </p:pic>
        </p:grpSp>
      </p:grpSp>
      <p:grpSp>
        <p:nvGrpSpPr>
          <p:cNvPr id="25" name="Group 24">
            <a:extLst>
              <a:ext uri="{FF2B5EF4-FFF2-40B4-BE49-F238E27FC236}">
                <a16:creationId xmlns:a16="http://schemas.microsoft.com/office/drawing/2014/main" id="{55C61B16-D71C-DE5C-27B3-830F9B62134A}"/>
              </a:ext>
            </a:extLst>
          </p:cNvPr>
          <p:cNvGrpSpPr/>
          <p:nvPr/>
        </p:nvGrpSpPr>
        <p:grpSpPr>
          <a:xfrm>
            <a:off x="5040301" y="2626151"/>
            <a:ext cx="3075996" cy="1197701"/>
            <a:chOff x="4954576" y="3969892"/>
            <a:chExt cx="3075996" cy="1197701"/>
          </a:xfrm>
        </p:grpSpPr>
        <p:sp>
          <p:nvSpPr>
            <p:cNvPr id="31" name="Rectangle: Rounded Corners 30">
              <a:extLst>
                <a:ext uri="{FF2B5EF4-FFF2-40B4-BE49-F238E27FC236}">
                  <a16:creationId xmlns:a16="http://schemas.microsoft.com/office/drawing/2014/main" id="{49BA4AD4-2D65-359F-C82B-E604A5B0B3B4}"/>
                </a:ext>
              </a:extLst>
            </p:cNvPr>
            <p:cNvSpPr/>
            <p:nvPr/>
          </p:nvSpPr>
          <p:spPr>
            <a:xfrm>
              <a:off x="5528100" y="4325234"/>
              <a:ext cx="2502472"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Pupils</a:t>
              </a:r>
              <a:endParaRPr lang="en-US" sz="1600">
                <a:latin typeface="Arial" panose="020B0604020202020204" pitchFamily="34" charset="0"/>
                <a:ea typeface="Inter" panose="020B0604020202020204" charset="0"/>
                <a:cs typeface="Arial" panose="020B0604020202020204" pitchFamily="34" charset="0"/>
              </a:endParaRPr>
            </a:p>
          </p:txBody>
        </p:sp>
        <p:sp>
          <p:nvSpPr>
            <p:cNvPr id="32" name="Flowchart: Connector 31">
              <a:extLst>
                <a:ext uri="{FF2B5EF4-FFF2-40B4-BE49-F238E27FC236}">
                  <a16:creationId xmlns:a16="http://schemas.microsoft.com/office/drawing/2014/main" id="{AD50B8C2-AB73-719E-5056-DA273BAD0B49}"/>
                </a:ext>
              </a:extLst>
            </p:cNvPr>
            <p:cNvSpPr/>
            <p:nvPr/>
          </p:nvSpPr>
          <p:spPr>
            <a:xfrm>
              <a:off x="4954576" y="396989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4" name="Graphic 33" descr="School boy with solid fill">
              <a:extLst>
                <a:ext uri="{FF2B5EF4-FFF2-40B4-BE49-F238E27FC236}">
                  <a16:creationId xmlns:a16="http://schemas.microsoft.com/office/drawing/2014/main" id="{4D10003A-B245-25AE-B263-FEA067E9C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9354" y="4166472"/>
              <a:ext cx="758997" cy="758997"/>
            </a:xfrm>
            <a:prstGeom prst="rect">
              <a:avLst/>
            </a:prstGeom>
          </p:spPr>
        </p:pic>
      </p:grpSp>
      <p:grpSp>
        <p:nvGrpSpPr>
          <p:cNvPr id="19" name="Group 18">
            <a:extLst>
              <a:ext uri="{FF2B5EF4-FFF2-40B4-BE49-F238E27FC236}">
                <a16:creationId xmlns:a16="http://schemas.microsoft.com/office/drawing/2014/main" id="{3D7CBADE-5B21-0B96-57BB-5C7746FE177B}"/>
              </a:ext>
            </a:extLst>
          </p:cNvPr>
          <p:cNvGrpSpPr/>
          <p:nvPr/>
        </p:nvGrpSpPr>
        <p:grpSpPr>
          <a:xfrm>
            <a:off x="621648" y="2571632"/>
            <a:ext cx="3075998" cy="1197701"/>
            <a:chOff x="1025549" y="3995922"/>
            <a:chExt cx="3075998" cy="1197701"/>
          </a:xfrm>
        </p:grpSpPr>
        <p:sp>
          <p:nvSpPr>
            <p:cNvPr id="22" name="Rectangle: Rounded Corners 21">
              <a:extLst>
                <a:ext uri="{FF2B5EF4-FFF2-40B4-BE49-F238E27FC236}">
                  <a16:creationId xmlns:a16="http://schemas.microsoft.com/office/drawing/2014/main" id="{5E660306-8DEA-BE80-EAB6-FCBDCF76F28B}"/>
                </a:ext>
              </a:extLst>
            </p:cNvPr>
            <p:cNvSpPr/>
            <p:nvPr/>
          </p:nvSpPr>
          <p:spPr>
            <a:xfrm>
              <a:off x="1599073" y="4351264"/>
              <a:ext cx="2502474"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Teachers</a:t>
              </a:r>
              <a:endParaRPr lang="en-US" sz="1600">
                <a:latin typeface="Arial" panose="020B0604020202020204" pitchFamily="34" charset="0"/>
                <a:ea typeface="Inter" panose="020B0604020202020204" charset="0"/>
                <a:cs typeface="Arial" panose="020B0604020202020204" pitchFamily="34" charset="0"/>
              </a:endParaRPr>
            </a:p>
          </p:txBody>
        </p:sp>
        <p:sp>
          <p:nvSpPr>
            <p:cNvPr id="23" name="Flowchart: Connector 22">
              <a:extLst>
                <a:ext uri="{FF2B5EF4-FFF2-40B4-BE49-F238E27FC236}">
                  <a16:creationId xmlns:a16="http://schemas.microsoft.com/office/drawing/2014/main" id="{62594463-9DBE-6EA6-AA4C-AFB25A58A270}"/>
                </a:ext>
              </a:extLst>
            </p:cNvPr>
            <p:cNvSpPr/>
            <p:nvPr/>
          </p:nvSpPr>
          <p:spPr>
            <a:xfrm>
              <a:off x="1025549" y="3995922"/>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descr="Graduation cap with solid fill">
              <a:extLst>
                <a:ext uri="{FF2B5EF4-FFF2-40B4-BE49-F238E27FC236}">
                  <a16:creationId xmlns:a16="http://schemas.microsoft.com/office/drawing/2014/main" id="{529E9422-065D-7B0D-D251-EB6ECBD75C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8125" y="4166472"/>
              <a:ext cx="836698" cy="836698"/>
            </a:xfrm>
            <a:prstGeom prst="rect">
              <a:avLst/>
            </a:prstGeom>
          </p:spPr>
        </p:pic>
      </p:grpSp>
      <p:sp>
        <p:nvSpPr>
          <p:cNvPr id="20" name="Google Shape;124;p21">
            <a:extLst>
              <a:ext uri="{FF2B5EF4-FFF2-40B4-BE49-F238E27FC236}">
                <a16:creationId xmlns:a16="http://schemas.microsoft.com/office/drawing/2014/main" id="{D05ED940-8E92-BFFF-2CF4-62AAB3EB87AE}"/>
              </a:ext>
            </a:extLst>
          </p:cNvPr>
          <p:cNvSpPr txBox="1">
            <a:spLocks/>
          </p:cNvSpPr>
          <p:nvPr/>
        </p:nvSpPr>
        <p:spPr>
          <a:xfrm>
            <a:off x="6098718" y="1916814"/>
            <a:ext cx="1940132" cy="864353"/>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prstClr val="black"/>
                </a:solidFill>
                <a:latin typeface="Arial"/>
                <a:cs typeface="Arial"/>
              </a:rPr>
              <a:t>Pipeline of new teachers to the  profession</a:t>
            </a:r>
            <a:endParaRPr lang="en-GB" sz="1600">
              <a:solidFill>
                <a:prstClr val="black"/>
              </a:solidFill>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919EB371-BF49-6043-6529-F117946DD498}"/>
              </a:ext>
            </a:extLst>
          </p:cNvPr>
          <p:cNvGrpSpPr/>
          <p:nvPr/>
        </p:nvGrpSpPr>
        <p:grpSpPr>
          <a:xfrm>
            <a:off x="4962854" y="916732"/>
            <a:ext cx="3075996" cy="1197701"/>
            <a:chOff x="4954576" y="1616928"/>
            <a:chExt cx="3075996" cy="1197701"/>
          </a:xfrm>
        </p:grpSpPr>
        <p:grpSp>
          <p:nvGrpSpPr>
            <p:cNvPr id="36" name="Group 35">
              <a:extLst>
                <a:ext uri="{FF2B5EF4-FFF2-40B4-BE49-F238E27FC236}">
                  <a16:creationId xmlns:a16="http://schemas.microsoft.com/office/drawing/2014/main" id="{376C872C-8599-2438-AB14-2D5221DC7FB3}"/>
                </a:ext>
              </a:extLst>
            </p:cNvPr>
            <p:cNvGrpSpPr/>
            <p:nvPr/>
          </p:nvGrpSpPr>
          <p:grpSpPr>
            <a:xfrm>
              <a:off x="4954576" y="1616928"/>
              <a:ext cx="3075996" cy="1197701"/>
              <a:chOff x="5333041" y="1616929"/>
              <a:chExt cx="3075996" cy="1197701"/>
            </a:xfrm>
          </p:grpSpPr>
          <p:sp>
            <p:nvSpPr>
              <p:cNvPr id="16" name="Rectangle: Rounded Corners 15">
                <a:extLst>
                  <a:ext uri="{FF2B5EF4-FFF2-40B4-BE49-F238E27FC236}">
                    <a16:creationId xmlns:a16="http://schemas.microsoft.com/office/drawing/2014/main" id="{7EC6AB34-B2D9-1BDC-6D2E-10C28CDD5B4C}"/>
                  </a:ext>
                </a:extLst>
              </p:cNvPr>
              <p:cNvSpPr/>
              <p:nvPr/>
            </p:nvSpPr>
            <p:spPr>
              <a:xfrm>
                <a:off x="5906564" y="1972271"/>
                <a:ext cx="2502473" cy="538323"/>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Workforce</a:t>
                </a:r>
                <a:endParaRPr lang="en-US" sz="1600">
                  <a:latin typeface="Arial" panose="020B0604020202020204" pitchFamily="34" charset="0"/>
                  <a:ea typeface="Inter" panose="020B0604020202020204" charset="0"/>
                  <a:cs typeface="Arial" panose="020B0604020202020204" pitchFamily="34" charset="0"/>
                </a:endParaRPr>
              </a:p>
            </p:txBody>
          </p:sp>
          <p:sp>
            <p:nvSpPr>
              <p:cNvPr id="18" name="Flowchart: Connector 17">
                <a:extLst>
                  <a:ext uri="{FF2B5EF4-FFF2-40B4-BE49-F238E27FC236}">
                    <a16:creationId xmlns:a16="http://schemas.microsoft.com/office/drawing/2014/main" id="{5FAB3891-B3BC-C681-21AC-C7BB5601F3FB}"/>
                  </a:ext>
                </a:extLst>
              </p:cNvPr>
              <p:cNvSpPr/>
              <p:nvPr/>
            </p:nvSpPr>
            <p:spPr>
              <a:xfrm>
                <a:off x="5333041" y="1616929"/>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33" name="Graphic 32" descr="Group of people with solid fill">
              <a:extLst>
                <a:ext uri="{FF2B5EF4-FFF2-40B4-BE49-F238E27FC236}">
                  <a16:creationId xmlns:a16="http://schemas.microsoft.com/office/drawing/2014/main" id="{62645ACF-F63C-C144-62EA-C55E24E383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61888" y="1804780"/>
              <a:ext cx="813927" cy="813927"/>
            </a:xfrm>
            <a:prstGeom prst="rect">
              <a:avLst/>
            </a:prstGeom>
          </p:spPr>
        </p:pic>
      </p:grpSp>
      <p:grpSp>
        <p:nvGrpSpPr>
          <p:cNvPr id="5" name="Group 4">
            <a:extLst>
              <a:ext uri="{FF2B5EF4-FFF2-40B4-BE49-F238E27FC236}">
                <a16:creationId xmlns:a16="http://schemas.microsoft.com/office/drawing/2014/main" id="{9E16AA23-DE36-81A8-89F7-42DC83136872}"/>
              </a:ext>
            </a:extLst>
          </p:cNvPr>
          <p:cNvGrpSpPr/>
          <p:nvPr/>
        </p:nvGrpSpPr>
        <p:grpSpPr>
          <a:xfrm>
            <a:off x="-17383" y="4994949"/>
            <a:ext cx="9161383" cy="2012912"/>
            <a:chOff x="-17383" y="4867275"/>
            <a:chExt cx="9161383" cy="2150854"/>
          </a:xfrm>
        </p:grpSpPr>
        <p:sp>
          <p:nvSpPr>
            <p:cNvPr id="7" name="Rectangle 6">
              <a:extLst>
                <a:ext uri="{FF2B5EF4-FFF2-40B4-BE49-F238E27FC236}">
                  <a16:creationId xmlns:a16="http://schemas.microsoft.com/office/drawing/2014/main" id="{D6FBA2EF-CDDE-9E88-EFFE-3C3C5D316DC4}"/>
                </a:ext>
              </a:extLst>
            </p:cNvPr>
            <p:cNvSpPr/>
            <p:nvPr/>
          </p:nvSpPr>
          <p:spPr>
            <a:xfrm>
              <a:off x="-17383" y="4867275"/>
              <a:ext cx="9161383" cy="1990725"/>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5593440-E3FF-3864-D0F0-FCF4C5BC0FEA}"/>
                </a:ext>
              </a:extLst>
            </p:cNvPr>
            <p:cNvSpPr txBox="1"/>
            <p:nvPr/>
          </p:nvSpPr>
          <p:spPr>
            <a:xfrm>
              <a:off x="847896" y="5077807"/>
              <a:ext cx="7697026" cy="1940322"/>
            </a:xfrm>
            <a:prstGeom prst="rect">
              <a:avLst/>
            </a:prstGeom>
            <a:noFill/>
          </p:spPr>
          <p:txBody>
            <a:bodyPr wrap="square" lIns="91440" tIns="45720" rIns="91440" bIns="45720" rtlCol="0" anchor="t">
              <a:spAutoFit/>
            </a:bodyPr>
            <a:lstStyle/>
            <a:p>
              <a:pPr algn="ctr"/>
              <a:r>
                <a:rPr lang="en-GB" sz="1600">
                  <a:solidFill>
                    <a:schemeClr val="bg1"/>
                  </a:solidFill>
                  <a:latin typeface="Arial"/>
                  <a:cs typeface="Arial"/>
                </a:rPr>
                <a:t>Teacher training is not possible without school placements. </a:t>
              </a:r>
            </a:p>
            <a:p>
              <a:pPr algn="ctr"/>
              <a:endParaRPr lang="en-GB" sz="1600">
                <a:solidFill>
                  <a:schemeClr val="bg1"/>
                </a:solidFill>
                <a:latin typeface="Arial" panose="020B0604020202020204" pitchFamily="34" charset="0"/>
                <a:cs typeface="Arial" panose="020B0604020202020204" pitchFamily="34" charset="0"/>
              </a:endParaRPr>
            </a:p>
            <a:p>
              <a:pPr algn="ctr"/>
              <a:r>
                <a:rPr lang="en-GB" sz="1600">
                  <a:solidFill>
                    <a:schemeClr val="bg1"/>
                  </a:solidFill>
                  <a:effectLst/>
                  <a:latin typeface="Arial" panose="020B0604020202020204" pitchFamily="34" charset="0"/>
                  <a:ea typeface="Times New Roman" panose="02020603050405020304" pitchFamily="18" charset="0"/>
                </a:rPr>
                <a:t>We know that many schools view supporting the training of the next generation of teachers as part of their professional purpose. </a:t>
              </a:r>
              <a:r>
                <a:rPr lang="en-GB" sz="1600">
                  <a:solidFill>
                    <a:schemeClr val="bg1"/>
                  </a:solidFill>
                  <a:latin typeface="Arial"/>
                  <a:cs typeface="Arial"/>
                </a:rPr>
                <a:t>As well as supporting their own school recruitment needs, by providing school placements, schools enable the pipeline of new teachers to the profession. </a:t>
              </a:r>
            </a:p>
            <a:p>
              <a:pPr algn="ctr"/>
              <a:endParaRPr lang="en-GB" sz="16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5038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20BD8D7-A1F4-4534-AE91-362BCFD56CFA}"/>
              </a:ext>
            </a:extLst>
          </p:cNvPr>
          <p:cNvSpPr/>
          <p:nvPr/>
        </p:nvSpPr>
        <p:spPr>
          <a:xfrm>
            <a:off x="6957228" y="2994368"/>
            <a:ext cx="155443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054E37A6-5840-312C-673A-FE44B9A09DE3}"/>
              </a:ext>
            </a:extLst>
          </p:cNvPr>
          <p:cNvSpPr/>
          <p:nvPr/>
        </p:nvSpPr>
        <p:spPr>
          <a:xfrm>
            <a:off x="4858101" y="2994368"/>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2C54D2E8-3378-AC9E-7A98-8F8A543B66EC}"/>
              </a:ext>
            </a:extLst>
          </p:cNvPr>
          <p:cNvSpPr/>
          <p:nvPr/>
        </p:nvSpPr>
        <p:spPr>
          <a:xfrm>
            <a:off x="2758975" y="2994368"/>
            <a:ext cx="161999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123" name="Google Shape;123;p21"/>
          <p:cNvSpPr txBox="1">
            <a:spLocks noGrp="1"/>
          </p:cNvSpPr>
          <p:nvPr>
            <p:ph type="title"/>
          </p:nvPr>
        </p:nvSpPr>
        <p:spPr>
          <a:xfrm>
            <a:off x="486000" y="420867"/>
            <a:ext cx="8113055" cy="429525"/>
          </a:xfrm>
          <a:prstGeom prst="rect">
            <a:avLst/>
          </a:prstGeom>
          <a:noFill/>
          <a:ln>
            <a:noFill/>
          </a:ln>
        </p:spPr>
        <p:txBody>
          <a:bodyPr spcFirstLastPara="1" vert="horz" wrap="square" lIns="0" tIns="0" rIns="0" bIns="0" rtlCol="0" anchor="t" anchorCtr="0">
            <a:noAutofit/>
          </a:bodyPr>
          <a:lstStyle/>
          <a:p>
            <a:pPr defTabSz="514311">
              <a:spcBef>
                <a:spcPct val="0"/>
              </a:spcBef>
            </a:pPr>
            <a:r>
              <a:rPr lang="en-GB" sz="2800" b="1" dirty="0">
                <a:solidFill>
                  <a:srgbClr val="003764"/>
                </a:solidFill>
                <a:latin typeface="Arial" panose="020B0604020202020204" pitchFamily="34" charset="0"/>
                <a:cs typeface="Arial" panose="020B0604020202020204" pitchFamily="34" charset="0"/>
              </a:rPr>
              <a:t>ITT can support schools and staff in many ways</a:t>
            </a:r>
          </a:p>
        </p:txBody>
      </p:sp>
      <p:sp>
        <p:nvSpPr>
          <p:cNvPr id="2" name="Google Shape;124;p21">
            <a:extLst>
              <a:ext uri="{FF2B5EF4-FFF2-40B4-BE49-F238E27FC236}">
                <a16:creationId xmlns:a16="http://schemas.microsoft.com/office/drawing/2014/main" id="{F42BBB58-3480-69CE-336E-8B6CB704807B}"/>
              </a:ext>
            </a:extLst>
          </p:cNvPr>
          <p:cNvSpPr txBox="1">
            <a:spLocks/>
          </p:cNvSpPr>
          <p:nvPr/>
        </p:nvSpPr>
        <p:spPr>
          <a:xfrm>
            <a:off x="2788716" y="3213108"/>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Professional development for teaching staff who provide mentoring and support for trainee teachers</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4" name="Google Shape;124;p21">
            <a:extLst>
              <a:ext uri="{FF2B5EF4-FFF2-40B4-BE49-F238E27FC236}">
                <a16:creationId xmlns:a16="http://schemas.microsoft.com/office/drawing/2014/main" id="{F9D237B4-4F9A-26B4-8B05-23E21A582473}"/>
              </a:ext>
            </a:extLst>
          </p:cNvPr>
          <p:cNvSpPr txBox="1">
            <a:spLocks/>
          </p:cNvSpPr>
          <p:nvPr/>
        </p:nvSpPr>
        <p:spPr>
          <a:xfrm>
            <a:off x="6983967" y="3213108"/>
            <a:ext cx="1530000" cy="1632067"/>
          </a:xfrm>
          <a:prstGeom prst="rect">
            <a:avLst/>
          </a:prstGeom>
        </p:spPr>
        <p:txBody>
          <a:bodyPr spcFirstLastPara="1" vert="horz" wrap="square" lIns="68569" tIns="68569" rIns="68569" bIns="68569" rtlCol="0" anchor="t" anchorCtr="0">
            <a:norm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Access to support from ITT Providers and their wider networks</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8" name="Google Shape;124;p21">
            <a:extLst>
              <a:ext uri="{FF2B5EF4-FFF2-40B4-BE49-F238E27FC236}">
                <a16:creationId xmlns:a16="http://schemas.microsoft.com/office/drawing/2014/main" id="{EA6890E8-209D-CDE8-4E9B-EF95E2985BC8}"/>
              </a:ext>
            </a:extLst>
          </p:cNvPr>
          <p:cNvSpPr txBox="1">
            <a:spLocks/>
          </p:cNvSpPr>
          <p:nvPr/>
        </p:nvSpPr>
        <p:spPr>
          <a:xfrm>
            <a:off x="4898117" y="3213108"/>
            <a:ext cx="1530000" cy="163206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panose="020B0604020202020204" pitchFamily="34" charset="0"/>
                <a:cs typeface="Arial" panose="020B0604020202020204" pitchFamily="34" charset="0"/>
              </a:rPr>
              <a:t>Access to the latest research, practice and innovation on teaching and support for children and young people</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0A753E8-9485-9657-D349-D434FFF24AB0}"/>
              </a:ext>
            </a:extLst>
          </p:cNvPr>
          <p:cNvSpPr/>
          <p:nvPr/>
        </p:nvSpPr>
        <p:spPr>
          <a:xfrm>
            <a:off x="632339" y="2994368"/>
            <a:ext cx="1647504" cy="3013240"/>
          </a:xfrm>
          <a:prstGeom prst="roundRect">
            <a:avLst/>
          </a:prstGeom>
          <a:solidFill>
            <a:schemeClr val="accent1">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endParaRPr lang="en-GB" sz="1351">
              <a:solidFill>
                <a:prstClr val="white"/>
              </a:solidFill>
              <a:latin typeface="Arial" panose="020B0604020202020204" pitchFamily="34" charset="0"/>
              <a:cs typeface="Arial" panose="020B0604020202020204" pitchFamily="34" charset="0"/>
            </a:endParaRPr>
          </a:p>
        </p:txBody>
      </p:sp>
      <p:sp>
        <p:nvSpPr>
          <p:cNvPr id="5" name="Google Shape;124;p21">
            <a:extLst>
              <a:ext uri="{FF2B5EF4-FFF2-40B4-BE49-F238E27FC236}">
                <a16:creationId xmlns:a16="http://schemas.microsoft.com/office/drawing/2014/main" id="{C547C47D-0BE4-A028-0C75-39DCCBC46636}"/>
              </a:ext>
            </a:extLst>
          </p:cNvPr>
          <p:cNvSpPr txBox="1">
            <a:spLocks/>
          </p:cNvSpPr>
          <p:nvPr/>
        </p:nvSpPr>
        <p:spPr>
          <a:xfrm>
            <a:off x="691091" y="3213108"/>
            <a:ext cx="1530000" cy="2587617"/>
          </a:xfrm>
          <a:prstGeom prst="rect">
            <a:avLst/>
          </a:prstGeom>
        </p:spPr>
        <p:txBody>
          <a:bodyPr spcFirstLastPara="1" vert="horz" wrap="square" lIns="68569" tIns="68569" rIns="68569" bIns="68569" rtlCol="0"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defTabSz="685766">
              <a:buNone/>
            </a:pPr>
            <a:r>
              <a:rPr lang="en-GB" sz="1600">
                <a:solidFill>
                  <a:schemeClr val="bg1"/>
                </a:solidFill>
                <a:latin typeface="Arial"/>
                <a:cs typeface="Arial"/>
              </a:rPr>
              <a:t>Opportunities to work with talented trainee teachers, who may be a strong fit for future teaching vacancies in their placement school</a:t>
            </a:r>
          </a:p>
          <a:p>
            <a:pPr marL="0" indent="0" algn="ctr" defTabSz="685766">
              <a:buNone/>
            </a:pPr>
            <a:endParaRPr lang="en-GB" sz="1600">
              <a:solidFill>
                <a:schemeClr val="bg1"/>
              </a:solidFill>
              <a:latin typeface="Arial" panose="020B0604020202020204" pitchFamily="34" charset="0"/>
              <a:cs typeface="Arial" panose="020B0604020202020204" pitchFamily="34" charset="0"/>
            </a:endParaRPr>
          </a:p>
        </p:txBody>
      </p:sp>
      <p:sp>
        <p:nvSpPr>
          <p:cNvPr id="12" name="Flowchart: Connector 11">
            <a:extLst>
              <a:ext uri="{FF2B5EF4-FFF2-40B4-BE49-F238E27FC236}">
                <a16:creationId xmlns:a16="http://schemas.microsoft.com/office/drawing/2014/main" id="{9570D654-7A9F-DD9F-C7B5-D7D879430C43}"/>
              </a:ext>
            </a:extLst>
          </p:cNvPr>
          <p:cNvSpPr/>
          <p:nvPr/>
        </p:nvSpPr>
        <p:spPr>
          <a:xfrm>
            <a:off x="880613" y="190603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Ribbon with solid fill">
            <a:extLst>
              <a:ext uri="{FF2B5EF4-FFF2-40B4-BE49-F238E27FC236}">
                <a16:creationId xmlns:a16="http://schemas.microsoft.com/office/drawing/2014/main" id="{F3303D84-08B8-B9AA-7388-746E7BBB0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2404" y="2112402"/>
            <a:ext cx="784972" cy="784972"/>
          </a:xfrm>
          <a:prstGeom prst="rect">
            <a:avLst/>
          </a:prstGeom>
        </p:spPr>
      </p:pic>
      <p:sp>
        <p:nvSpPr>
          <p:cNvPr id="16" name="Flowchart: Connector 15">
            <a:extLst>
              <a:ext uri="{FF2B5EF4-FFF2-40B4-BE49-F238E27FC236}">
                <a16:creationId xmlns:a16="http://schemas.microsoft.com/office/drawing/2014/main" id="{32372A8C-D12E-F050-2C0A-359027E0123B}"/>
              </a:ext>
            </a:extLst>
          </p:cNvPr>
          <p:cNvSpPr/>
          <p:nvPr/>
        </p:nvSpPr>
        <p:spPr>
          <a:xfrm>
            <a:off x="2952269" y="190603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descr="Idea with solid fill">
            <a:extLst>
              <a:ext uri="{FF2B5EF4-FFF2-40B4-BE49-F238E27FC236}">
                <a16:creationId xmlns:a16="http://schemas.microsoft.com/office/drawing/2014/main" id="{9E3B6294-5BBB-D505-722B-FA97CF44D7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4060" y="2130032"/>
            <a:ext cx="784972" cy="784972"/>
          </a:xfrm>
          <a:prstGeom prst="rect">
            <a:avLst/>
          </a:prstGeom>
        </p:spPr>
      </p:pic>
      <p:sp>
        <p:nvSpPr>
          <p:cNvPr id="18" name="Flowchart: Connector 17">
            <a:extLst>
              <a:ext uri="{FF2B5EF4-FFF2-40B4-BE49-F238E27FC236}">
                <a16:creationId xmlns:a16="http://schemas.microsoft.com/office/drawing/2014/main" id="{A252D44F-EE33-3858-0ED0-B65C2E2DE4E4}"/>
              </a:ext>
            </a:extLst>
          </p:cNvPr>
          <p:cNvSpPr/>
          <p:nvPr/>
        </p:nvSpPr>
        <p:spPr>
          <a:xfrm>
            <a:off x="5061220" y="190603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Graphic 14" descr="Remote learning science with solid fill">
            <a:extLst>
              <a:ext uri="{FF2B5EF4-FFF2-40B4-BE49-F238E27FC236}">
                <a16:creationId xmlns:a16="http://schemas.microsoft.com/office/drawing/2014/main" id="{F67DC14E-83B9-C28D-6BC9-64E49E0ABC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2465" y="2106152"/>
            <a:ext cx="797470" cy="797470"/>
          </a:xfrm>
          <a:prstGeom prst="rect">
            <a:avLst/>
          </a:prstGeom>
        </p:spPr>
      </p:pic>
      <p:sp>
        <p:nvSpPr>
          <p:cNvPr id="19" name="Flowchart: Connector 18">
            <a:extLst>
              <a:ext uri="{FF2B5EF4-FFF2-40B4-BE49-F238E27FC236}">
                <a16:creationId xmlns:a16="http://schemas.microsoft.com/office/drawing/2014/main" id="{2A27CB4C-8F9C-7B31-DB0E-D5F3565F8FE1}"/>
              </a:ext>
            </a:extLst>
          </p:cNvPr>
          <p:cNvSpPr/>
          <p:nvPr/>
        </p:nvSpPr>
        <p:spPr>
          <a:xfrm>
            <a:off x="7120168" y="1923667"/>
            <a:ext cx="1228554" cy="1197701"/>
          </a:xfrm>
          <a:prstGeom prst="flowChartConnector">
            <a:avLst/>
          </a:prstGeom>
          <a:solidFill>
            <a:schemeClr val="bg1"/>
          </a:solid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6" descr="Cheers with solid fill">
            <a:extLst>
              <a:ext uri="{FF2B5EF4-FFF2-40B4-BE49-F238E27FC236}">
                <a16:creationId xmlns:a16="http://schemas.microsoft.com/office/drawing/2014/main" id="{B88C6B35-DA6B-E2C3-5227-4D370931A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7212" y="2208066"/>
            <a:ext cx="724351" cy="724351"/>
          </a:xfrm>
          <a:prstGeom prst="rect">
            <a:avLst/>
          </a:prstGeom>
        </p:spPr>
      </p:pic>
    </p:spTree>
    <p:extLst>
      <p:ext uri="{BB962C8B-B14F-4D97-AF65-F5344CB8AC3E}">
        <p14:creationId xmlns:p14="http://schemas.microsoft.com/office/powerpoint/2010/main" val="301018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BA5944-BF28-9890-AAF1-D722B7547DB4}"/>
              </a:ext>
            </a:extLst>
          </p:cNvPr>
          <p:cNvSpPr>
            <a:spLocks noGrp="1"/>
          </p:cNvSpPr>
          <p:nvPr>
            <p:ph type="body" idx="1"/>
          </p:nvPr>
        </p:nvSpPr>
        <p:spPr>
          <a:xfrm>
            <a:off x="311151" y="1175913"/>
            <a:ext cx="3660486" cy="2253087"/>
          </a:xfrm>
          <a:prstGeom prst="wedgeRoundRectCallout">
            <a:avLst>
              <a:gd name="adj1" fmla="val -44140"/>
              <a:gd name="adj2" fmla="val 65667"/>
              <a:gd name="adj3" fmla="val 16667"/>
            </a:avLst>
          </a:prstGeom>
          <a:solidFill>
            <a:srgbClr val="DEEBF7"/>
          </a:solidFill>
          <a:ln w="19050">
            <a:solidFill>
              <a:schemeClr val="accent1"/>
            </a:solidFill>
          </a:ln>
        </p:spPr>
        <p:txBody>
          <a:bodyPr spcFirstLastPara="1" vert="horz" wrap="square" lIns="91425" tIns="91425" rIns="91425" bIns="91425" rtlCol="0" anchor="ctr" anchorCtr="0">
            <a:normAutofit/>
          </a:bodyPr>
          <a:lstStyle/>
          <a:p>
            <a:pPr marL="114296" indent="0" algn="ctr">
              <a:buNone/>
            </a:pPr>
            <a:r>
              <a:rPr lang="en-GB" sz="1400" dirty="0">
                <a:solidFill>
                  <a:srgbClr val="000000"/>
                </a:solidFill>
                <a:latin typeface="+mj-lt"/>
              </a:rPr>
              <a:t>‘In our school, involvement in Initial Teacher Training (ITT) has been a valuable resource for several key aspects of our educational ecosystem. Firstly, we've effectively utilized our participation in ITT to recruit new teachers.’</a:t>
            </a:r>
            <a:r>
              <a:rPr lang="en-GB" sz="1400" i="1" dirty="0">
                <a:solidFill>
                  <a:srgbClr val="000000"/>
                </a:solidFill>
                <a:latin typeface="+mj-lt"/>
              </a:rPr>
              <a:t> – Urban/Inner city junior school</a:t>
            </a:r>
          </a:p>
        </p:txBody>
      </p:sp>
      <p:sp>
        <p:nvSpPr>
          <p:cNvPr id="4" name="Slide Number Placeholder 3">
            <a:extLst>
              <a:ext uri="{FF2B5EF4-FFF2-40B4-BE49-F238E27FC236}">
                <a16:creationId xmlns:a16="http://schemas.microsoft.com/office/drawing/2014/main" id="{6994FDDF-F8A6-65A2-01F8-A455F5F8AC7A}"/>
              </a:ext>
            </a:extLst>
          </p:cNvPr>
          <p:cNvSpPr>
            <a:spLocks noGrp="1"/>
          </p:cNvSpPr>
          <p:nvPr>
            <p:ph type="sldNum" idx="12"/>
          </p:nvPr>
        </p:nvSpPr>
        <p:spPr/>
        <p:txBody>
          <a:bodyPr/>
          <a:lstStyle/>
          <a:p>
            <a:fld id="{00000000-1234-1234-1234-123412341234}" type="slidenum">
              <a:rPr lang="en-GB" smtClean="0"/>
              <a:pPr/>
              <a:t>7</a:t>
            </a:fld>
            <a:endParaRPr lang="en-GB"/>
          </a:p>
        </p:txBody>
      </p:sp>
      <p:sp>
        <p:nvSpPr>
          <p:cNvPr id="5" name="Title 3">
            <a:extLst>
              <a:ext uri="{FF2B5EF4-FFF2-40B4-BE49-F238E27FC236}">
                <a16:creationId xmlns:a16="http://schemas.microsoft.com/office/drawing/2014/main" id="{51F2634F-6B0C-FD5D-1795-5C9A3254E4C0}"/>
              </a:ext>
            </a:extLst>
          </p:cNvPr>
          <p:cNvSpPr>
            <a:spLocks noGrp="1"/>
          </p:cNvSpPr>
          <p:nvPr>
            <p:ph type="title"/>
          </p:nvPr>
        </p:nvSpPr>
        <p:spPr>
          <a:xfrm>
            <a:off x="311150" y="333884"/>
            <a:ext cx="8521700" cy="763588"/>
          </a:xfrm>
        </p:spPr>
        <p:txBody>
          <a:bodyPr/>
          <a:lstStyle/>
          <a:p>
            <a:r>
              <a:rPr lang="en-GB"/>
              <a:t>School Perspectives: Supporting school recruitment </a:t>
            </a:r>
            <a:endParaRPr lang="en-GB" strike="sngStrike"/>
          </a:p>
        </p:txBody>
      </p:sp>
      <p:sp>
        <p:nvSpPr>
          <p:cNvPr id="6" name="Text Placeholder 2">
            <a:extLst>
              <a:ext uri="{FF2B5EF4-FFF2-40B4-BE49-F238E27FC236}">
                <a16:creationId xmlns:a16="http://schemas.microsoft.com/office/drawing/2014/main" id="{00364D0F-19ED-FD13-3EC2-3C994276096D}"/>
              </a:ext>
            </a:extLst>
          </p:cNvPr>
          <p:cNvSpPr txBox="1">
            <a:spLocks/>
          </p:cNvSpPr>
          <p:nvPr/>
        </p:nvSpPr>
        <p:spPr>
          <a:xfrm>
            <a:off x="4664364" y="1025631"/>
            <a:ext cx="3990109" cy="2577648"/>
          </a:xfrm>
          <a:prstGeom prst="wedgeRoundRectCallout">
            <a:avLst>
              <a:gd name="adj1" fmla="val 55787"/>
              <a:gd name="adj2" fmla="val 68461"/>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‘It enables us, as a school to observe professional behaviours and conduct, as well as the obvious classroom teaching and helps us in our quest when recruiting. We have employed two ITT students over the past couple of years, as they have learnt their trade in our setting, and it has been a seamless transition into their years as ECTs and beyond.’ </a:t>
            </a:r>
            <a:r>
              <a:rPr lang="en-GB" sz="1400" i="1" dirty="0">
                <a:latin typeface="+mj-lt"/>
              </a:rPr>
              <a:t>– 2-form entry, urban primary school</a:t>
            </a:r>
          </a:p>
          <a:p>
            <a:endParaRPr lang="en-GB" dirty="0"/>
          </a:p>
        </p:txBody>
      </p:sp>
      <p:sp>
        <p:nvSpPr>
          <p:cNvPr id="2" name="Text Placeholder 2">
            <a:extLst>
              <a:ext uri="{FF2B5EF4-FFF2-40B4-BE49-F238E27FC236}">
                <a16:creationId xmlns:a16="http://schemas.microsoft.com/office/drawing/2014/main" id="{8080C364-9906-98E2-B7A8-50556288378F}"/>
              </a:ext>
            </a:extLst>
          </p:cNvPr>
          <p:cNvSpPr txBox="1">
            <a:spLocks/>
          </p:cNvSpPr>
          <p:nvPr/>
        </p:nvSpPr>
        <p:spPr>
          <a:xfrm>
            <a:off x="311150" y="4347658"/>
            <a:ext cx="8520600" cy="1695686"/>
          </a:xfrm>
          <a:prstGeom prst="wedgeRoundRectCallout">
            <a:avLst>
              <a:gd name="adj1" fmla="val -51944"/>
              <a:gd name="adj2" fmla="val 80418"/>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effectLst/>
                <a:latin typeface="Calibri" panose="020F0502020204030204" pitchFamily="34" charset="0"/>
                <a:ea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‘Being part of the ITT Provider means we have the opportunity to 'grow our own' teachers by hosting several trainees each year who are then appointed as ECTs. By placing several trainee teachers in the school, it allows us to make recruitment decisions early in the year and proactively plan two terms ahead. As these teachers have been trained within the school environment, they are already familiar with the school's culture, policies, and expectations. This can lead to a more seamless integration into the school's teaching staff.’ </a:t>
            </a:r>
            <a:r>
              <a:rPr lang="en-GB" sz="1400" i="1" dirty="0">
                <a:latin typeface="+mj-lt"/>
              </a:rPr>
              <a:t>– Large primary school academy</a:t>
            </a:r>
            <a:endParaRPr lang="en-GB" sz="1400" dirty="0">
              <a:latin typeface="+mj-lt"/>
            </a:endParaRPr>
          </a:p>
          <a:p>
            <a:endParaRPr lang="en-GB" sz="1400" dirty="0">
              <a:latin typeface="+mj-lt"/>
            </a:endParaRPr>
          </a:p>
          <a:p>
            <a:endParaRPr lang="en-GB" sz="1400" dirty="0">
              <a:latin typeface="+mj-lt"/>
            </a:endParaRPr>
          </a:p>
        </p:txBody>
      </p:sp>
    </p:spTree>
    <p:extLst>
      <p:ext uri="{BB962C8B-B14F-4D97-AF65-F5344CB8AC3E}">
        <p14:creationId xmlns:p14="http://schemas.microsoft.com/office/powerpoint/2010/main" val="318210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94FDDF-F8A6-65A2-01F8-A455F5F8AC7A}"/>
              </a:ext>
            </a:extLst>
          </p:cNvPr>
          <p:cNvSpPr>
            <a:spLocks noGrp="1"/>
          </p:cNvSpPr>
          <p:nvPr>
            <p:ph type="sldNum" idx="12"/>
          </p:nvPr>
        </p:nvSpPr>
        <p:spPr/>
        <p:txBody>
          <a:bodyPr/>
          <a:lstStyle/>
          <a:p>
            <a:fld id="{00000000-1234-1234-1234-123412341234}" type="slidenum">
              <a:rPr lang="en-GB" smtClean="0"/>
              <a:pPr/>
              <a:t>8</a:t>
            </a:fld>
            <a:endParaRPr lang="en-GB"/>
          </a:p>
        </p:txBody>
      </p:sp>
      <p:sp>
        <p:nvSpPr>
          <p:cNvPr id="10" name="Title 3">
            <a:extLst>
              <a:ext uri="{FF2B5EF4-FFF2-40B4-BE49-F238E27FC236}">
                <a16:creationId xmlns:a16="http://schemas.microsoft.com/office/drawing/2014/main" id="{71571AD2-8A27-59D9-7A74-160358EF13D1}"/>
              </a:ext>
            </a:extLst>
          </p:cNvPr>
          <p:cNvSpPr txBox="1">
            <a:spLocks noGrp="1"/>
          </p:cNvSpPr>
          <p:nvPr>
            <p:ph type="title" idx="4294967295"/>
          </p:nvPr>
        </p:nvSpPr>
        <p:spPr>
          <a:xfrm>
            <a:off x="311148" y="258583"/>
            <a:ext cx="8520601" cy="914436"/>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lvl="0" algn="l" defTabSz="685750" rtl="0" eaLnBrk="1" latinLnBrk="0" hangingPunct="1">
              <a:lnSpc>
                <a:spcPct val="90000"/>
              </a:lnSpc>
              <a:spcBef>
                <a:spcPts val="0"/>
              </a:spcBef>
              <a:spcAft>
                <a:spcPts val="0"/>
              </a:spcAft>
              <a:buSzPts val="2800"/>
              <a:buNone/>
              <a:defRPr sz="2400" b="1" kern="1200">
                <a:solidFill>
                  <a:srgbClr val="003764"/>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marL="0" marR="0" lvl="0" indent="0" algn="l" defTabSz="685750" rtl="0" eaLnBrk="1" fontAlgn="auto" latinLnBrk="0" hangingPunct="1">
              <a:lnSpc>
                <a:spcPct val="90000"/>
              </a:lnSpc>
              <a:spcBef>
                <a:spcPts val="0"/>
              </a:spcBef>
              <a:spcAft>
                <a:spcPts val="0"/>
              </a:spcAft>
              <a:buClrTx/>
              <a:buSzPts val="2800"/>
              <a:buFontTx/>
              <a:buNone/>
              <a:tabLst/>
              <a:defRPr/>
            </a:pPr>
            <a:r>
              <a:rPr kumimoji="0" lang="en-GB" sz="2400" b="1" i="0" u="none" strike="noStrike" kern="1200" cap="none" spc="0" normalizeH="0" baseline="0" noProof="0" dirty="0">
                <a:ln>
                  <a:noFill/>
                </a:ln>
                <a:solidFill>
                  <a:srgbClr val="003764"/>
                </a:solidFill>
                <a:effectLst/>
                <a:uLnTx/>
                <a:uFillTx/>
                <a:latin typeface="Arial" panose="020B0604020202020204" pitchFamily="34" charset="0"/>
                <a:ea typeface="+mj-ea"/>
                <a:cs typeface="Arial" panose="020B0604020202020204" pitchFamily="34" charset="0"/>
              </a:rPr>
              <a:t>School Perspectives: Enriching staff experience  </a:t>
            </a:r>
            <a:endParaRPr kumimoji="0" lang="en-GB" sz="2400" b="1" i="0" u="none" strike="sngStrike" kern="1200" cap="none" spc="0" normalizeH="0" baseline="0" noProof="0" dirty="0">
              <a:ln>
                <a:noFill/>
              </a:ln>
              <a:solidFill>
                <a:srgbClr val="003764"/>
              </a:solidFill>
              <a:effectLst/>
              <a:uLnTx/>
              <a:uFillTx/>
              <a:latin typeface="Arial" panose="020B0604020202020204" pitchFamily="34" charset="0"/>
              <a:ea typeface="+mj-ea"/>
              <a:cs typeface="Arial" panose="020B0604020202020204" pitchFamily="34" charset="0"/>
            </a:endParaRPr>
          </a:p>
        </p:txBody>
      </p:sp>
      <p:sp>
        <p:nvSpPr>
          <p:cNvPr id="13" name="Text Placeholder 2">
            <a:extLst>
              <a:ext uri="{FF2B5EF4-FFF2-40B4-BE49-F238E27FC236}">
                <a16:creationId xmlns:a16="http://schemas.microsoft.com/office/drawing/2014/main" id="{FC1A8523-0D58-ADDC-0ED6-767B69F0D7E2}"/>
              </a:ext>
            </a:extLst>
          </p:cNvPr>
          <p:cNvSpPr txBox="1">
            <a:spLocks/>
          </p:cNvSpPr>
          <p:nvPr/>
        </p:nvSpPr>
        <p:spPr>
          <a:xfrm>
            <a:off x="311148" y="3924675"/>
            <a:ext cx="8435660" cy="1806169"/>
          </a:xfrm>
          <a:prstGeom prst="wedgeRoundRectCallout">
            <a:avLst>
              <a:gd name="adj1" fmla="val 52438"/>
              <a:gd name="adj2" fmla="val 76527"/>
              <a:gd name="adj3" fmla="val 16667"/>
            </a:avLst>
          </a:prstGeom>
          <a:solidFill>
            <a:srgbClr val="DEEBF7"/>
          </a:solidFill>
          <a:ln w="19050">
            <a:solidFill>
              <a:schemeClr val="accent1"/>
            </a:solidFill>
          </a:ln>
        </p:spPr>
        <p:txBody>
          <a:bodyPr spcFirstLastPara="1" vert="horz" wrap="square" lIns="91425" tIns="91425" rIns="91425" bIns="91425" rtlCol="0" anchor="ctr" anchorCtr="0">
            <a:normAutofit/>
          </a:bodyPr>
          <a:lstStyle>
            <a:defPPr>
              <a:defRPr lang="en-US"/>
            </a:defPPr>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effectLst/>
                <a:latin typeface="Calibri" panose="020F0502020204030204" pitchFamily="34" charset="0"/>
                <a:ea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r>
              <a:rPr lang="en-GB" sz="1400" dirty="0">
                <a:latin typeface="+mj-lt"/>
              </a:rPr>
              <a:t>‘Hosting trainees is an essential element of our recruitment and retention culture. By welcoming these highly motivated and well-prepared individuals into our school community, we are able to work alongside the ITT </a:t>
            </a:r>
            <a:r>
              <a:rPr lang="en-GB" sz="1400">
                <a:latin typeface="+mj-lt"/>
              </a:rPr>
              <a:t>provider</a:t>
            </a:r>
            <a:r>
              <a:rPr lang="en-GB" sz="1400" dirty="0">
                <a:latin typeface="+mj-lt"/>
              </a:rPr>
              <a:t> to provide rigorous training in evidence-based teaching methods, supported by our expert teacher mentors. Our staff are enriched by the opportunity to share their knowledge and refine their own skills as they guide each trainee.’ </a:t>
            </a:r>
            <a:r>
              <a:rPr lang="en-GB" sz="1400" i="1" dirty="0">
                <a:latin typeface="+mj-lt"/>
              </a:rPr>
              <a:t>– Community primary school</a:t>
            </a:r>
          </a:p>
        </p:txBody>
      </p:sp>
      <p:sp>
        <p:nvSpPr>
          <p:cNvPr id="2" name="Text Placeholder 2">
            <a:extLst>
              <a:ext uri="{FF2B5EF4-FFF2-40B4-BE49-F238E27FC236}">
                <a16:creationId xmlns:a16="http://schemas.microsoft.com/office/drawing/2014/main" id="{59676813-A8FD-3DF6-F331-06D4A1C8B497}"/>
              </a:ext>
            </a:extLst>
          </p:cNvPr>
          <p:cNvSpPr txBox="1">
            <a:spLocks/>
          </p:cNvSpPr>
          <p:nvPr/>
        </p:nvSpPr>
        <p:spPr>
          <a:xfrm>
            <a:off x="488975" y="1127156"/>
            <a:ext cx="8164946" cy="1948873"/>
          </a:xfrm>
          <a:prstGeom prst="wedgeRoundRectCallout">
            <a:avLst>
              <a:gd name="adj1" fmla="val -42996"/>
              <a:gd name="adj2" fmla="val 72455"/>
              <a:gd name="adj3" fmla="val 16667"/>
            </a:avLst>
          </a:prstGeom>
          <a:solidFill>
            <a:srgbClr val="DEEBF7"/>
          </a:solidFill>
          <a:ln w="19050">
            <a:solidFill>
              <a:schemeClr val="accent1"/>
            </a:solidFill>
          </a:ln>
        </p:spPr>
        <p:txBody>
          <a:bodyPr spcFirstLastPara="1" vert="horz" wrap="square" lIns="91425" tIns="91425" rIns="91425" bIns="91425" rtlCol="0" anchor="t" anchorCtr="0">
            <a:normAutofit/>
          </a:bodyPr>
          <a:lstStyle>
            <a:defPPr>
              <a:defRPr lang="en-US"/>
            </a:defPPr>
            <a:lvl1pPr marL="114296" lvl="0" indent="0" algn="ctr" defTabSz="685750">
              <a:lnSpc>
                <a:spcPct val="100000"/>
              </a:lnSpc>
              <a:spcBef>
                <a:spcPts val="0"/>
              </a:spcBef>
              <a:spcAft>
                <a:spcPts val="0"/>
              </a:spcAft>
              <a:buClr>
                <a:srgbClr val="0A548B"/>
              </a:buClr>
              <a:buSzPts val="1800"/>
              <a:buFont typeface="Corbel" pitchFamily="34" charset="0"/>
              <a:buNone/>
              <a:defRPr sz="1600">
                <a:solidFill>
                  <a:srgbClr val="000000"/>
                </a:solidFill>
                <a:latin typeface="Calibri" panose="020F0502020204030204" pitchFamily="34" charset="0"/>
                <a:cs typeface="Arial" panose="020B0604020202020204" pitchFamily="34" charset="0"/>
              </a:defRPr>
            </a:lvl1pPr>
            <a:lvl2pPr marL="914354" lvl="1" indent="-317484" defTabSz="685750">
              <a:lnSpc>
                <a:spcPct val="100000"/>
              </a:lnSpc>
              <a:spcBef>
                <a:spcPts val="0"/>
              </a:spcBef>
              <a:spcAft>
                <a:spcPts val="0"/>
              </a:spcAft>
              <a:buClr>
                <a:srgbClr val="0A548B"/>
              </a:buClr>
              <a:buSzPts val="1400"/>
              <a:buFont typeface="Corbel" pitchFamily="34" charset="0"/>
              <a:buChar char="○"/>
              <a:defRPr sz="1600" b="1">
                <a:latin typeface="Arial" panose="020B0604020202020204" pitchFamily="34" charset="0"/>
                <a:cs typeface="Arial" panose="020B0604020202020204" pitchFamily="34" charset="0"/>
              </a:defRPr>
            </a:lvl2pPr>
            <a:lvl3pPr marL="1371532" lvl="2" indent="-317484" defTabSz="685750">
              <a:lnSpc>
                <a:spcPct val="100000"/>
              </a:lnSpc>
              <a:spcBef>
                <a:spcPts val="0"/>
              </a:spcBef>
              <a:spcAft>
                <a:spcPts val="0"/>
              </a:spcAft>
              <a:buClr>
                <a:schemeClr val="tx2"/>
              </a:buClr>
              <a:buSzPts val="1400"/>
              <a:buFont typeface="Corbel" pitchFamily="34" charset="0"/>
              <a:buChar char="■"/>
              <a:defRPr sz="1600">
                <a:latin typeface="Arial" panose="020B0604020202020204" pitchFamily="34" charset="0"/>
                <a:cs typeface="Arial" panose="020B0604020202020204" pitchFamily="34" charset="0"/>
              </a:defRPr>
            </a:lvl3pPr>
            <a:lvl4pPr marL="1828709" lvl="3"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4pPr>
            <a:lvl5pPr marL="2285886" lvl="4" indent="-317484" defTabSz="685750">
              <a:lnSpc>
                <a:spcPct val="100000"/>
              </a:lnSpc>
              <a:spcBef>
                <a:spcPts val="0"/>
              </a:spcBef>
              <a:spcAft>
                <a:spcPts val="0"/>
              </a:spcAft>
              <a:buClr>
                <a:schemeClr val="tx1"/>
              </a:buClr>
              <a:buSzPts val="1400"/>
              <a:buFont typeface="Corbel" pitchFamily="34" charset="0"/>
              <a:buChar char="○"/>
              <a:defRPr sz="1600">
                <a:latin typeface="Arial" panose="020B0604020202020204" pitchFamily="34" charset="0"/>
                <a:cs typeface="Arial" panose="020B0604020202020204" pitchFamily="34" charset="0"/>
              </a:defRPr>
            </a:lvl5pPr>
            <a:lvl6pPr marL="2743062" lvl="5"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6pPr>
            <a:lvl7pPr marL="3200240" lvl="6"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7pPr>
            <a:lvl8pPr marL="3657418" lvl="7"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8pPr>
            <a:lvl9pPr marL="4114594" lvl="8" indent="-317484" defTabSz="685750">
              <a:lnSpc>
                <a:spcPct val="90000"/>
              </a:lnSpc>
              <a:spcBef>
                <a:spcPts val="0"/>
              </a:spcBef>
              <a:spcAft>
                <a:spcPts val="0"/>
              </a:spcAft>
              <a:buClr>
                <a:schemeClr val="accent1"/>
              </a:buClr>
              <a:buSzPts val="1400"/>
              <a:buFont typeface="Corbel" pitchFamily="34" charset="0"/>
              <a:buChar char="■"/>
              <a:defRPr sz="1200">
                <a:solidFill>
                  <a:schemeClr val="accent1"/>
                </a:solidFill>
              </a:defRPr>
            </a:lvl9pPr>
          </a:lstStyle>
          <a:p>
            <a:endParaRPr lang="en-GB" dirty="0"/>
          </a:p>
          <a:p>
            <a:r>
              <a:rPr lang="en-GB" sz="1400" dirty="0">
                <a:latin typeface="+mj-lt"/>
              </a:rPr>
              <a:t>‘While trainees are training within our school, they also bring many advantages. Trainees, although in teaching terms may appear as 'novices,' working towards the goal of becoming expert adaptive teachers, bring with them a wealth of experience in many different areas that can be utilised in various ways around the school, through extracurricular activities or even peer-to-peer support. This also supports building capacity to offer more opportunities for the children to build their cultural capital.’ </a:t>
            </a:r>
            <a:r>
              <a:rPr lang="en-GB" sz="1400" i="1" dirty="0">
                <a:latin typeface="+mj-lt"/>
              </a:rPr>
              <a:t>– Large primary school academy</a:t>
            </a:r>
          </a:p>
        </p:txBody>
      </p:sp>
    </p:spTree>
    <p:extLst>
      <p:ext uri="{BB962C8B-B14F-4D97-AF65-F5344CB8AC3E}">
        <p14:creationId xmlns:p14="http://schemas.microsoft.com/office/powerpoint/2010/main" val="371706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AD3DEDC-CDD1-ED30-470C-6DBCC746F74F}"/>
              </a:ext>
            </a:extLst>
          </p:cNvPr>
          <p:cNvCxnSpPr>
            <a:cxnSpLocks/>
            <a:stCxn id="9" idx="5"/>
          </p:cNvCxnSpPr>
          <p:nvPr/>
        </p:nvCxnSpPr>
        <p:spPr>
          <a:xfrm>
            <a:off x="2048077" y="4540568"/>
            <a:ext cx="345426" cy="25440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86" name="Google Shape;186;p26"/>
          <p:cNvSpPr txBox="1">
            <a:spLocks noGrp="1"/>
          </p:cNvSpPr>
          <p:nvPr>
            <p:ph type="title"/>
          </p:nvPr>
        </p:nvSpPr>
        <p:spPr>
          <a:xfrm>
            <a:off x="468819" y="480315"/>
            <a:ext cx="8520600" cy="572700"/>
          </a:xfrm>
          <a:prstGeom prst="rect">
            <a:avLst/>
          </a:prstGeom>
        </p:spPr>
        <p:txBody>
          <a:bodyPr spcFirstLastPara="1" vert="horz" wrap="square" lIns="0" tIns="0" rIns="0" bIns="0" rtlCol="0" anchor="t" anchorCtr="0">
            <a:noAutofit/>
          </a:bodyPr>
          <a:lstStyle/>
          <a:p>
            <a:pPr defTabSz="685750">
              <a:lnSpc>
                <a:spcPct val="90000"/>
              </a:lnSpc>
              <a:spcBef>
                <a:spcPct val="0"/>
              </a:spcBef>
            </a:pPr>
            <a:r>
              <a:rPr lang="en-GB" sz="2400" b="1" kern="1200">
                <a:solidFill>
                  <a:srgbClr val="003764"/>
                </a:solidFill>
                <a:latin typeface="Arial" panose="020B0604020202020204" pitchFamily="34" charset="0"/>
                <a:ea typeface="+mj-ea"/>
                <a:cs typeface="Arial" panose="020B0604020202020204" pitchFamily="34" charset="0"/>
              </a:rPr>
              <a:t>What does hosting a placement involve?</a:t>
            </a:r>
          </a:p>
        </p:txBody>
      </p:sp>
      <p:grpSp>
        <p:nvGrpSpPr>
          <p:cNvPr id="10" name="Group 9">
            <a:extLst>
              <a:ext uri="{FF2B5EF4-FFF2-40B4-BE49-F238E27FC236}">
                <a16:creationId xmlns:a16="http://schemas.microsoft.com/office/drawing/2014/main" id="{7E5EA7C5-EB46-AEDC-995B-E02CDFB27B77}"/>
              </a:ext>
            </a:extLst>
          </p:cNvPr>
          <p:cNvGrpSpPr/>
          <p:nvPr/>
        </p:nvGrpSpPr>
        <p:grpSpPr>
          <a:xfrm>
            <a:off x="466541" y="2984394"/>
            <a:ext cx="1852885" cy="1821327"/>
            <a:chOff x="1657472" y="1556794"/>
            <a:chExt cx="1725591" cy="1523766"/>
          </a:xfrm>
        </p:grpSpPr>
        <p:sp>
          <p:nvSpPr>
            <p:cNvPr id="9" name="Oval 8">
              <a:extLst>
                <a:ext uri="{FF2B5EF4-FFF2-40B4-BE49-F238E27FC236}">
                  <a16:creationId xmlns:a16="http://schemas.microsoft.com/office/drawing/2014/main" id="{F2E92DD2-533E-E2A9-277B-4A22E4E1D112}"/>
                </a:ext>
              </a:extLst>
            </p:cNvPr>
            <p:cNvSpPr/>
            <p:nvPr/>
          </p:nvSpPr>
          <p:spPr>
            <a:xfrm>
              <a:off x="1657472" y="1565787"/>
              <a:ext cx="1725591" cy="151477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42DA9A0-642E-C4FC-8855-15C30CD41E89}"/>
                </a:ext>
              </a:extLst>
            </p:cNvPr>
            <p:cNvSpPr txBox="1"/>
            <p:nvPr/>
          </p:nvSpPr>
          <p:spPr>
            <a:xfrm>
              <a:off x="1699231" y="1556794"/>
              <a:ext cx="1664200" cy="1514773"/>
            </a:xfrm>
            <a:prstGeom prst="ellipse">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Teaching experience in a classroom</a:t>
              </a:r>
            </a:p>
          </p:txBody>
        </p:sp>
      </p:grpSp>
      <p:grpSp>
        <p:nvGrpSpPr>
          <p:cNvPr id="23" name="Group 22">
            <a:extLst>
              <a:ext uri="{FF2B5EF4-FFF2-40B4-BE49-F238E27FC236}">
                <a16:creationId xmlns:a16="http://schemas.microsoft.com/office/drawing/2014/main" id="{6BD03CA2-8FBB-A7F8-7630-52221F10E099}"/>
              </a:ext>
            </a:extLst>
          </p:cNvPr>
          <p:cNvGrpSpPr/>
          <p:nvPr/>
        </p:nvGrpSpPr>
        <p:grpSpPr>
          <a:xfrm>
            <a:off x="3735489" y="2994882"/>
            <a:ext cx="1852885" cy="1810579"/>
            <a:chOff x="944056" y="3194939"/>
            <a:chExt cx="1852885" cy="1810579"/>
          </a:xfrm>
        </p:grpSpPr>
        <p:sp>
          <p:nvSpPr>
            <p:cNvPr id="15" name="Oval 14">
              <a:extLst>
                <a:ext uri="{FF2B5EF4-FFF2-40B4-BE49-F238E27FC236}">
                  <a16:creationId xmlns:a16="http://schemas.microsoft.com/office/drawing/2014/main" id="{130F652A-0667-5724-3D43-176328F58BA3}"/>
                </a:ext>
              </a:extLst>
            </p:cNvPr>
            <p:cNvSpPr/>
            <p:nvPr/>
          </p:nvSpPr>
          <p:spPr>
            <a:xfrm>
              <a:off x="944056" y="3194939"/>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6E062E0-DE7D-A40A-DB80-B2CE1D957E4E}"/>
                </a:ext>
              </a:extLst>
            </p:cNvPr>
            <p:cNvSpPr txBox="1"/>
            <p:nvPr/>
          </p:nvSpPr>
          <p:spPr>
            <a:xfrm>
              <a:off x="1003135" y="3394924"/>
              <a:ext cx="1734728" cy="1464231"/>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Opportunities to shadow and learn from experienced teachers</a:t>
              </a:r>
            </a:p>
          </p:txBody>
        </p:sp>
      </p:grpSp>
      <p:grpSp>
        <p:nvGrpSpPr>
          <p:cNvPr id="24" name="Group 23">
            <a:extLst>
              <a:ext uri="{FF2B5EF4-FFF2-40B4-BE49-F238E27FC236}">
                <a16:creationId xmlns:a16="http://schemas.microsoft.com/office/drawing/2014/main" id="{38F9A8EF-DF01-B5A5-705F-178FD364542D}"/>
              </a:ext>
            </a:extLst>
          </p:cNvPr>
          <p:cNvGrpSpPr/>
          <p:nvPr/>
        </p:nvGrpSpPr>
        <p:grpSpPr>
          <a:xfrm>
            <a:off x="2112322" y="4369208"/>
            <a:ext cx="1852885" cy="1810579"/>
            <a:chOff x="2340740" y="4395187"/>
            <a:chExt cx="1852885" cy="1810579"/>
          </a:xfrm>
        </p:grpSpPr>
        <p:sp>
          <p:nvSpPr>
            <p:cNvPr id="18" name="Oval 17">
              <a:extLst>
                <a:ext uri="{FF2B5EF4-FFF2-40B4-BE49-F238E27FC236}">
                  <a16:creationId xmlns:a16="http://schemas.microsoft.com/office/drawing/2014/main" id="{864163F3-CEF1-6DAB-3D7C-6F8AC111FE62}"/>
                </a:ext>
              </a:extLst>
            </p:cNvPr>
            <p:cNvSpPr/>
            <p:nvPr/>
          </p:nvSpPr>
          <p:spPr>
            <a:xfrm>
              <a:off x="2340740" y="4395187"/>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1B8D8EB-56C8-1DAE-C1DC-8106EF25F7F2}"/>
                </a:ext>
              </a:extLst>
            </p:cNvPr>
            <p:cNvSpPr txBox="1"/>
            <p:nvPr/>
          </p:nvSpPr>
          <p:spPr>
            <a:xfrm>
              <a:off x="2405036" y="4648112"/>
              <a:ext cx="1729510" cy="1464231"/>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Support from a trained mentor, including weekly mentor meetings</a:t>
              </a:r>
            </a:p>
          </p:txBody>
        </p:sp>
      </p:grpSp>
      <p:grpSp>
        <p:nvGrpSpPr>
          <p:cNvPr id="25" name="Group 24">
            <a:extLst>
              <a:ext uri="{FF2B5EF4-FFF2-40B4-BE49-F238E27FC236}">
                <a16:creationId xmlns:a16="http://schemas.microsoft.com/office/drawing/2014/main" id="{E4CD6AE1-2150-585C-36F0-39A88D650D15}"/>
              </a:ext>
            </a:extLst>
          </p:cNvPr>
          <p:cNvGrpSpPr/>
          <p:nvPr/>
        </p:nvGrpSpPr>
        <p:grpSpPr>
          <a:xfrm>
            <a:off x="5294360" y="4369208"/>
            <a:ext cx="1852885" cy="1810579"/>
            <a:chOff x="4926690" y="931745"/>
            <a:chExt cx="1852885" cy="1810579"/>
          </a:xfrm>
        </p:grpSpPr>
        <p:sp>
          <p:nvSpPr>
            <p:cNvPr id="20" name="Oval 19">
              <a:extLst>
                <a:ext uri="{FF2B5EF4-FFF2-40B4-BE49-F238E27FC236}">
                  <a16:creationId xmlns:a16="http://schemas.microsoft.com/office/drawing/2014/main" id="{ED0A68DB-80C8-BDC5-3246-3877782D404C}"/>
                </a:ext>
              </a:extLst>
            </p:cNvPr>
            <p:cNvSpPr/>
            <p:nvPr/>
          </p:nvSpPr>
          <p:spPr>
            <a:xfrm>
              <a:off x="4926690" y="931745"/>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C1EACD9-1D22-E2E5-39F2-5D580FD54662}"/>
                </a:ext>
              </a:extLst>
            </p:cNvPr>
            <p:cNvSpPr txBox="1"/>
            <p:nvPr/>
          </p:nvSpPr>
          <p:spPr>
            <a:xfrm>
              <a:off x="5254450" y="1263124"/>
              <a:ext cx="1257186" cy="1191816"/>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Feedback, advice and reflection</a:t>
              </a:r>
            </a:p>
          </p:txBody>
        </p:sp>
      </p:grpSp>
      <p:sp>
        <p:nvSpPr>
          <p:cNvPr id="14" name="Rectangle: Rounded Corners 13">
            <a:extLst>
              <a:ext uri="{FF2B5EF4-FFF2-40B4-BE49-F238E27FC236}">
                <a16:creationId xmlns:a16="http://schemas.microsoft.com/office/drawing/2014/main" id="{A9DAECC3-6FD6-72FC-3113-2FAC18589ABD}"/>
              </a:ext>
            </a:extLst>
          </p:cNvPr>
          <p:cNvSpPr/>
          <p:nvPr/>
        </p:nvSpPr>
        <p:spPr>
          <a:xfrm>
            <a:off x="1450602" y="1915348"/>
            <a:ext cx="6834416" cy="538323"/>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02060"/>
                </a:solidFill>
                <a:latin typeface="Arial" panose="020B0604020202020204" pitchFamily="34" charset="0"/>
                <a:ea typeface="Inter" panose="020B0604020202020204" charset="0"/>
                <a:cs typeface="Arial" panose="020B0604020202020204" pitchFamily="34" charset="0"/>
              </a:rPr>
              <a:t>                       Schools provide trainee teachers with:</a:t>
            </a:r>
            <a:endParaRPr lang="en-US" sz="1600">
              <a:latin typeface="Arial" panose="020B0604020202020204" pitchFamily="34" charset="0"/>
              <a:ea typeface="Inter" panose="020B0604020202020204" charset="0"/>
              <a:cs typeface="Arial" panose="020B0604020202020204" pitchFamily="34" charset="0"/>
            </a:endParaRPr>
          </a:p>
        </p:txBody>
      </p:sp>
      <p:grpSp>
        <p:nvGrpSpPr>
          <p:cNvPr id="16" name="Group 15">
            <a:extLst>
              <a:ext uri="{FF2B5EF4-FFF2-40B4-BE49-F238E27FC236}">
                <a16:creationId xmlns:a16="http://schemas.microsoft.com/office/drawing/2014/main" id="{45C820F5-4FA6-4748-9C51-DED694EDB178}"/>
              </a:ext>
            </a:extLst>
          </p:cNvPr>
          <p:cNvGrpSpPr/>
          <p:nvPr/>
        </p:nvGrpSpPr>
        <p:grpSpPr>
          <a:xfrm>
            <a:off x="868731" y="1550978"/>
            <a:ext cx="1228554" cy="1197701"/>
            <a:chOff x="435827" y="1568568"/>
            <a:chExt cx="1228554" cy="1197701"/>
          </a:xfrm>
        </p:grpSpPr>
        <p:sp>
          <p:nvSpPr>
            <p:cNvPr id="17" name="Flowchart: Connector 16">
              <a:extLst>
                <a:ext uri="{FF2B5EF4-FFF2-40B4-BE49-F238E27FC236}">
                  <a16:creationId xmlns:a16="http://schemas.microsoft.com/office/drawing/2014/main" id="{5DF3F50D-13A5-EF2F-40F7-431B049D688A}"/>
                </a:ext>
              </a:extLst>
            </p:cNvPr>
            <p:cNvSpPr/>
            <p:nvPr/>
          </p:nvSpPr>
          <p:spPr>
            <a:xfrm>
              <a:off x="435827" y="1568568"/>
              <a:ext cx="1228554" cy="1197701"/>
            </a:xfrm>
            <a:prstGeom prst="flowChartConnector">
              <a:avLst/>
            </a:prstGeom>
            <a:solidFill>
              <a:schemeClr val="bg1"/>
            </a:solidFill>
            <a:ln w="28575">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Graphic 18" descr="Schoolhouse with solid fill">
              <a:extLst>
                <a:ext uri="{FF2B5EF4-FFF2-40B4-BE49-F238E27FC236}">
                  <a16:creationId xmlns:a16="http://schemas.microsoft.com/office/drawing/2014/main" id="{EA6A59B3-B28B-2F5A-6D8C-9A3DF0C189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869" y="1744898"/>
              <a:ext cx="836973" cy="836973"/>
            </a:xfrm>
            <a:prstGeom prst="rect">
              <a:avLst/>
            </a:prstGeom>
          </p:spPr>
        </p:pic>
      </p:grpSp>
      <p:cxnSp>
        <p:nvCxnSpPr>
          <p:cNvPr id="31" name="Straight Connector 30">
            <a:extLst>
              <a:ext uri="{FF2B5EF4-FFF2-40B4-BE49-F238E27FC236}">
                <a16:creationId xmlns:a16="http://schemas.microsoft.com/office/drawing/2014/main" id="{28E0BA3A-0A12-EBCA-08AD-67F512568ABC}"/>
              </a:ext>
            </a:extLst>
          </p:cNvPr>
          <p:cNvCxnSpPr>
            <a:cxnSpLocks/>
          </p:cNvCxnSpPr>
          <p:nvPr/>
        </p:nvCxnSpPr>
        <p:spPr>
          <a:xfrm flipH="1">
            <a:off x="3649266" y="4403688"/>
            <a:ext cx="221122" cy="19585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9609B9-8599-9EF3-31C1-E06AEC0709F4}"/>
              </a:ext>
            </a:extLst>
          </p:cNvPr>
          <p:cNvCxnSpPr>
            <a:cxnSpLocks/>
            <a:endCxn id="20" idx="1"/>
          </p:cNvCxnSpPr>
          <p:nvPr/>
        </p:nvCxnSpPr>
        <p:spPr>
          <a:xfrm>
            <a:off x="5361177" y="4489073"/>
            <a:ext cx="204532" cy="1452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1D41632-7B10-222A-FD8D-3C347F93E15B}"/>
              </a:ext>
            </a:extLst>
          </p:cNvPr>
          <p:cNvCxnSpPr>
            <a:cxnSpLocks/>
          </p:cNvCxnSpPr>
          <p:nvPr/>
        </p:nvCxnSpPr>
        <p:spPr>
          <a:xfrm flipH="1">
            <a:off x="6832554" y="4369208"/>
            <a:ext cx="249132" cy="23033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60EBFA2-33B9-A1A8-C078-F0D863E6A83A}"/>
              </a:ext>
            </a:extLst>
          </p:cNvPr>
          <p:cNvGrpSpPr/>
          <p:nvPr/>
        </p:nvGrpSpPr>
        <p:grpSpPr>
          <a:xfrm>
            <a:off x="6986528" y="2983808"/>
            <a:ext cx="1852885" cy="1991499"/>
            <a:chOff x="6099286" y="4573719"/>
            <a:chExt cx="1852885" cy="1991499"/>
          </a:xfrm>
        </p:grpSpPr>
        <p:sp>
          <p:nvSpPr>
            <p:cNvPr id="22" name="Oval 21">
              <a:extLst>
                <a:ext uri="{FF2B5EF4-FFF2-40B4-BE49-F238E27FC236}">
                  <a16:creationId xmlns:a16="http://schemas.microsoft.com/office/drawing/2014/main" id="{70BB0498-4F93-7C2E-CE57-0F600A5B9500}"/>
                </a:ext>
              </a:extLst>
            </p:cNvPr>
            <p:cNvSpPr/>
            <p:nvPr/>
          </p:nvSpPr>
          <p:spPr>
            <a:xfrm>
              <a:off x="6099286" y="4650644"/>
              <a:ext cx="1852885" cy="1810579"/>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589887A-9831-B377-2FF6-B5420D80DB8F}"/>
                </a:ext>
              </a:extLst>
            </p:cNvPr>
            <p:cNvSpPr txBox="1"/>
            <p:nvPr/>
          </p:nvSpPr>
          <p:spPr>
            <a:xfrm>
              <a:off x="6099286" y="4573719"/>
              <a:ext cx="1852885" cy="1991499"/>
            </a:xfrm>
            <a:prstGeom prst="roundRect">
              <a:avLst/>
            </a:prstGeom>
            <a:noFill/>
            <a:ln>
              <a:noFill/>
            </a:ln>
          </p:spPr>
          <p:txBody>
            <a:bodyPr wrap="square" rtlCol="0" anchor="ctr">
              <a:spAutoFit/>
            </a:bodyPr>
            <a:lstStyle/>
            <a:p>
              <a:pPr algn="ctr"/>
              <a:r>
                <a:rPr lang="en-GB" sz="1600">
                  <a:latin typeface="Arial" panose="020B0604020202020204" pitchFamily="34" charset="0"/>
                  <a:cs typeface="Arial" panose="020B0604020202020204" pitchFamily="34" charset="0"/>
                </a:rPr>
                <a:t>Nurturing environment in which to learn, grow and develop their own teaching style</a:t>
              </a:r>
            </a:p>
          </p:txBody>
        </p:sp>
      </p:grpSp>
    </p:spTree>
    <p:extLst>
      <p:ext uri="{BB962C8B-B14F-4D97-AF65-F5344CB8AC3E}">
        <p14:creationId xmlns:p14="http://schemas.microsoft.com/office/powerpoint/2010/main" val="2403600323"/>
      </p:ext>
    </p:extLst>
  </p:cSld>
  <p:clrMapOvr>
    <a:masterClrMapping/>
  </p:clrMapOvr>
</p:sld>
</file>

<file path=ppt/theme/theme1.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DFE 7269">
      <a:dk1>
        <a:srgbClr val="000000"/>
      </a:dk1>
      <a:lt1>
        <a:srgbClr val="FFFFFF"/>
      </a:lt1>
      <a:dk2>
        <a:srgbClr val="000000"/>
      </a:dk2>
      <a:lt2>
        <a:srgbClr val="FFFFFF"/>
      </a:lt2>
      <a:accent1>
        <a:srgbClr val="003764"/>
      </a:accent1>
      <a:accent2>
        <a:srgbClr val="8DCF6A"/>
      </a:accent2>
      <a:accent3>
        <a:srgbClr val="05C2DF"/>
      </a:accent3>
      <a:accent4>
        <a:srgbClr val="8347AD"/>
      </a:accent4>
      <a:accent5>
        <a:srgbClr val="F478C4"/>
      </a:accent5>
      <a:accent6>
        <a:srgbClr val="FF5A5A"/>
      </a:accent6>
      <a:hlink>
        <a:srgbClr val="003764"/>
      </a:hlink>
      <a:folHlink>
        <a:srgbClr val="00BCD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366F2569C8F42BFA7340E98FA8CCC" ma:contentTypeVersion="14" ma:contentTypeDescription="Create a new document." ma:contentTypeScope="" ma:versionID="d28d6c8a0266ebe62374ac0d7c15fdbe">
  <xsd:schema xmlns:xsd="http://www.w3.org/2001/XMLSchema" xmlns:xs="http://www.w3.org/2001/XMLSchema" xmlns:p="http://schemas.microsoft.com/office/2006/metadata/properties" xmlns:ns2="58aea8ac-453d-4119-b6a8-5014baaaa2aa" xmlns:ns3="9bbec7f4-dd16-4739-a125-ad57c55494e0" targetNamespace="http://schemas.microsoft.com/office/2006/metadata/properties" ma:root="true" ma:fieldsID="e3af38344b6ba2cb543ca2784518af65" ns2:_="" ns3:_="">
    <xsd:import namespace="58aea8ac-453d-4119-b6a8-5014baaaa2aa"/>
    <xsd:import namespace="9bbec7f4-dd16-4739-a125-ad57c55494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aea8ac-453d-4119-b6a8-5014baaaa2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013a4b9-b205-445d-9fbb-bbd5c14dff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bec7f4-dd16-4739-a125-ad57c55494e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5908c3b-c0e6-48ae-89c3-01776effa6dc}" ma:internalName="TaxCatchAll" ma:showField="CatchAllData" ma:web="9bbec7f4-dd16-4739-a125-ad57c55494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bec7f4-dd16-4739-a125-ad57c55494e0" xsi:nil="true"/>
    <lcf76f155ced4ddcb4097134ff3c332f xmlns="58aea8ac-453d-4119-b6a8-5014baaaa2aa">
      <Terms xmlns="http://schemas.microsoft.com/office/infopath/2007/PartnerControls"/>
    </lcf76f155ced4ddcb4097134ff3c332f>
    <SharedWithUsers xmlns="9bbec7f4-dd16-4739-a125-ad57c55494e0">
      <UserInfo>
        <DisplayName>Teresa Enriquez-Hayes</DisplayName>
        <AccountId>122</AccountId>
        <AccountType/>
      </UserInfo>
    </SharedWithUsers>
  </documentManagement>
</p:properties>
</file>

<file path=customXml/itemProps1.xml><?xml version="1.0" encoding="utf-8"?>
<ds:datastoreItem xmlns:ds="http://schemas.openxmlformats.org/officeDocument/2006/customXml" ds:itemID="{F499ED08-1DE3-45B0-AFEF-0F8FA1065B33}">
  <ds:schemaRefs>
    <ds:schemaRef ds:uri="http://schemas.microsoft.com/sharepoint/v3/contenttype/forms"/>
  </ds:schemaRefs>
</ds:datastoreItem>
</file>

<file path=customXml/itemProps2.xml><?xml version="1.0" encoding="utf-8"?>
<ds:datastoreItem xmlns:ds="http://schemas.openxmlformats.org/officeDocument/2006/customXml" ds:itemID="{94C9EF57-36E4-420F-A047-B9113E9C2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aea8ac-453d-4119-b6a8-5014baaaa2aa"/>
    <ds:schemaRef ds:uri="9bbec7f4-dd16-4739-a125-ad57c5549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F64540-2A8E-4B26-B593-4B973BB58323}">
  <ds:schemaRefs>
    <ds:schemaRef ds:uri="14d38332-6c88-4c54-9b19-0b07184111ec"/>
    <ds:schemaRef ds:uri="53e34461-5b04-4477-b158-6f83e906d5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bbec7f4-dd16-4739-a125-ad57c55494e0"/>
    <ds:schemaRef ds:uri="58aea8ac-453d-4119-b6a8-5014baaaa2aa"/>
  </ds:schemaRefs>
</ds:datastoreItem>
</file>

<file path=docProps/app.xml><?xml version="1.0" encoding="utf-8"?>
<Properties xmlns="http://schemas.openxmlformats.org/officeDocument/2006/extended-properties" xmlns:vt="http://schemas.openxmlformats.org/officeDocument/2006/docPropsVTypes">
  <Template>dfe-pp-template</Template>
  <TotalTime>162</TotalTime>
  <Words>4702</Words>
  <Application>Microsoft Office PowerPoint</Application>
  <PresentationFormat>On-screen Show (4:3)</PresentationFormat>
  <Paragraphs>279</Paragraphs>
  <Slides>39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Arial</vt:lpstr>
      <vt:lpstr>Calibri</vt:lpstr>
      <vt:lpstr>Calibri Light</vt:lpstr>
      <vt:lpstr>Corbel</vt:lpstr>
      <vt:lpstr>Ink Free</vt:lpstr>
      <vt:lpstr>Times New Roman</vt:lpstr>
      <vt:lpstr>Wingdings</vt:lpstr>
      <vt:lpstr>Basis</vt:lpstr>
      <vt:lpstr>Simple Light</vt:lpstr>
      <vt:lpstr>Office Theme</vt:lpstr>
      <vt:lpstr>Initial teacher training (ITT) reform</vt:lpstr>
      <vt:lpstr>Contents</vt:lpstr>
      <vt:lpstr>Introduction to ITT</vt:lpstr>
      <vt:lpstr>Schools play a vital role in ITT, by hosting placements and providing mentors for trainee teachers  </vt:lpstr>
      <vt:lpstr>ITT is intended to support and benefit everyone</vt:lpstr>
      <vt:lpstr>ITT can support schools and staff in many ways</vt:lpstr>
      <vt:lpstr>School Perspectives: Supporting school recruitment </vt:lpstr>
      <vt:lpstr>School Perspectives: Enriching staff experience  </vt:lpstr>
      <vt:lpstr>What does hosting a placement involve?</vt:lpstr>
      <vt:lpstr>Golden thread of professional development for teachers at every stage of their career</vt:lpstr>
      <vt:lpstr>School perspectives: Investing in trainees</vt:lpstr>
      <vt:lpstr>Case study</vt:lpstr>
      <vt:lpstr>ITT reform</vt:lpstr>
      <vt:lpstr>ITT reform</vt:lpstr>
      <vt:lpstr>New Quality Requirements </vt:lpstr>
      <vt:lpstr>What does the ITT reform mean for schools?</vt:lpstr>
      <vt:lpstr>Mentoring</vt:lpstr>
      <vt:lpstr>Mentor requirements</vt:lpstr>
      <vt:lpstr>Prior Learning</vt:lpstr>
      <vt:lpstr>Benefits of mentoring</vt:lpstr>
      <vt:lpstr>Lead Mentor(s) </vt:lpstr>
      <vt:lpstr>School perspectives: Benefits of mentoring for the school</vt:lpstr>
      <vt:lpstr>School perspectives: Benefits of mentoring for the school</vt:lpstr>
      <vt:lpstr>School perspective: Benefits of mentoring for the school</vt:lpstr>
      <vt:lpstr>Mentor funding</vt:lpstr>
      <vt:lpstr>Available funding to support mentoring </vt:lpstr>
      <vt:lpstr>How to claim funding</vt:lpstr>
      <vt:lpstr>Intensive training and practice (ITAP)</vt:lpstr>
      <vt:lpstr>What is Intensive Training and Practice?</vt:lpstr>
      <vt:lpstr>How can schools support Intensive Training and Practice? </vt:lpstr>
      <vt:lpstr>Teaching school hubs (TSHs)</vt:lpstr>
      <vt:lpstr>Role of Teaching School Hubs (TSHs)</vt:lpstr>
      <vt:lpstr>What does this mean for schools? </vt:lpstr>
      <vt:lpstr>High-quality trusts</vt:lpstr>
      <vt:lpstr>Trusts and ITT</vt:lpstr>
      <vt:lpstr>How to get involved in ITT</vt:lpstr>
      <vt:lpstr>How to get involved in ITT </vt:lpstr>
      <vt:lpstr>Accredited ITT providers in your area</vt:lpstr>
      <vt:lpstr>For more information, visit:  Offer a trainee teacher placement - GOV.UK (www.gov.uk)</vt:lpstr>
    </vt:vector>
  </TitlesOfParts>
  <Manager>DfE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[Subtitle]</dc:subject>
  <dc:creator>RUSSELL, Holly</dc:creator>
  <cp:keywords>[Add keywords]</cp:keywords>
  <cp:lastModifiedBy>David Higginbottom</cp:lastModifiedBy>
  <cp:revision>8</cp:revision>
  <dcterms:created xsi:type="dcterms:W3CDTF">2023-05-23T12:30:38Z</dcterms:created>
  <dcterms:modified xsi:type="dcterms:W3CDTF">2024-01-15T15:08:42Z</dcterms:modified>
  <cp:category>DfE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0x0101001E0366F2569C8F42BFA7340E98FA8CCC</vt:lpwstr>
  </property>
  <property fmtid="{D5CDD505-2E9C-101B-9397-08002B2CF9AE}" pid="3" name="Site">
    <vt:lpwstr>22;#Communic​ati​ons|60b3cc5e-d979-4a7a-b73d-c058e341a548</vt:lpwstr>
  </property>
  <property fmtid="{D5CDD505-2E9C-101B-9397-08002B2CF9AE}" pid="4" name="MediaServiceImageTags">
    <vt:lpwstr/>
  </property>
</Properties>
</file>