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  <p:sldId id="277" r:id="rId6"/>
    <p:sldId id="292" r:id="rId7"/>
    <p:sldId id="293" r:id="rId8"/>
    <p:sldId id="270" r:id="rId9"/>
    <p:sldId id="268" r:id="rId10"/>
    <p:sldId id="271" r:id="rId11"/>
    <p:sldId id="272" r:id="rId12"/>
    <p:sldId id="273" r:id="rId13"/>
    <p:sldId id="274" r:id="rId14"/>
    <p:sldId id="275" r:id="rId15"/>
    <p:sldId id="276" r:id="rId16"/>
    <p:sldId id="278" r:id="rId17"/>
    <p:sldId id="279" r:id="rId18"/>
    <p:sldId id="280" r:id="rId19"/>
    <p:sldId id="281" r:id="rId20"/>
    <p:sldId id="284" r:id="rId21"/>
    <p:sldId id="285" r:id="rId22"/>
    <p:sldId id="282" r:id="rId23"/>
    <p:sldId id="283" r:id="rId24"/>
    <p:sldId id="286" r:id="rId25"/>
    <p:sldId id="288" r:id="rId26"/>
    <p:sldId id="289" r:id="rId27"/>
    <p:sldId id="290" r:id="rId28"/>
    <p:sldId id="291" r:id="rId2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548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 snapToGrid="0" snapToObjects="1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presProps" Target="presProps.xml"/><Relationship Id="rId8" Type="http://schemas.openxmlformats.org/officeDocument/2006/relationships/slide" Target="slides/slide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D7C914-B011-B845-954E-D8A9F6A9AA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5071089-C9D6-0546-B1EA-E944FEE120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61EA4B-7918-2542-BB1B-1711DBD74B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74D0122-EAFB-624C-A9BE-744C5FFE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C986D4-A471-DE4A-B758-3549D2B38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933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40B02-EFF1-EB49-915B-D08D547D9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72FECE-8BB0-B947-A871-DB19137E01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B48F7D-8E39-F744-BCEF-2E7A61965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B81A8A-537E-0644-8993-ADD8A45F1C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CEAB26-49F9-1C44-97A3-0A1E8C888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20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E23D6A-B875-194D-A8C1-84E5B78766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CA15BA-738B-C341-A344-8467531DAD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6854CE-481A-894B-A9F3-442FA183F9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223D12-D8F5-DF4E-9CD1-2A4AE793B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F38A1C-C78B-FB42-B099-918616908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441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ED573-7AE2-A546-B17C-1E950D446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77DDDC-58EA-C042-8CF4-E76C77776D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A46D23-D6BE-D64C-A79C-B6700BAC0D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A788C-730D-234A-914C-CC4D05193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5A4AF1-C446-DF48-8BBE-6CDECC4B4A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6919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CD55BB-056A-4E46-AFDE-71022AB0B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AA4D8FE-BA21-F14B-8BF9-AE5B4E0AEC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1031CB-786F-4044-80EE-216A40EE6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EC8F3A-3908-7B4C-BB13-F8C6ACE07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DB843C-2DA8-4141-96A7-7A840C1ED5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2455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823593-6985-DD46-88A4-05BC34DD26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D5EFB6-0189-4449-BA21-495CD371EC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427BE-50FD-894B-B027-04C37CB17C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F84769-F367-594A-A7E2-4D5A87D02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8614CC1-0C71-AB46-A67D-4DC0279A3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93456E-C87C-D244-878A-378AD871B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291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52D2D7-425A-DD4A-A7C3-74CF8463A9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08DF07F-D6A1-8145-A070-6B29446C38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ED806-4033-5545-909F-68AE0BBD1E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F39D25-0B6A-0F44-9937-77AAD28ED6A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EE6EC73-8ECB-C74E-BDAF-6C7C8126BC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8E97DB-0D81-0643-A350-060345065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D3F829-556F-7248-9198-135EF1D81F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2151C5-1D86-2442-BD1D-D62EA409DC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125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EFF26-C0FE-094C-97F6-DC9319F060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6F0BCD5-455C-CC4C-947D-AA72546080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3D47A1B-CEBA-E64B-A1B9-8F8AE7D69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D5E2489-F1D3-FC45-8341-4740223E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00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26945EC-C1FC-C84A-8D12-7A48916F8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545C13C-1E4F-E84D-94C7-9085BFA165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F3710F-DE8E-B842-ABB2-EA6F47008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6209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2DCF5-6C98-F940-9042-59266AECD3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0711D3-3FCA-D14F-B4E6-12B7D3E4A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9B9A99-793C-F046-8AEE-F57F4DDAAAD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37BD777-91D8-E348-BE02-11A99C350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2DB53-D4D2-5E4D-97A3-301CCEEC8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A172B24-BF48-D64A-B4B4-46B07BE62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777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67EDF5-47EE-0442-9CB7-4FFEF0183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9195BB1-F157-E24B-9784-82404F1957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BA7186-1E3E-EE4E-B2EB-F2F6F09EB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7A4E3B-0C61-4842-8839-672F3A18AC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588216-200F-0648-8747-FBF44AEDF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3B5969-B3BF-9C44-9531-7DCA526160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7334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8C19A6-5AAC-6A47-896B-15DEC3EB5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DF54B7-8A9F-3C47-9EF1-F36EB6A131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8BB2CF-DD6A-714E-B4EE-37D6DD520C0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87AFDC-B582-7C4D-9221-E62915F0A8A6}" type="datetimeFigureOut">
              <a:rPr lang="en-US" smtClean="0"/>
              <a:t>2/22/2026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5DC0F0-EF92-4C4C-863B-297AC5ECE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BA549F-7034-1F43-AC5D-0E659A2F055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3AEB04-A8D6-FC4D-87ED-84D2070D8DD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459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s://hispteachingschoolhub.ectmanager.com/RegisterSchool/Default.aspx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hispteachingschoolhub.ectmanager.com/RegisterSchool/Default.aspx" TargetMode="External"/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nominations/resend-email" TargetMode="External"/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continuing-professional-development@digital.education.gov.uk" TargetMode="External"/><Relationship Id="rId4" Type="http://schemas.openxmlformats.org/officeDocument/2006/relationships/hyperlink" Target="https://eur01.safelinks.protection.outlook.com/?url=https%3A%2F%2Fmanage-training-for-early-career-teachers.education.gov.uk%2F&amp;data=05%7C02%7Cd.higginbottom%40hispmat.org%7Cfdd131c45ce44d4c059d08dd9f5d489b%7C46d8e6985b1844179300eee0450e3ee2%7C0%7C0%7C638841946490616309%7CUnknown%7CTWFpbGZsb3d8eyJFbXB0eU1hcGkiOnRydWUsIlYiOiIwLjAuMDAwMCIsIlAiOiJXaW4zMiIsIkFOIjoiTWFpbCIsIldUIjoyfQ%3D%3D%7C0%7C%7C%7C&amp;sdata=4Qghukn7GRHKSA8uMJ0pQL%2FHQiVCt5v3K2ob9%2FPMQTc%3D&amp;reserved=0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mailto:ab@hisptsh.org" TargetMode="External"/><Relationship Id="rId7" Type="http://schemas.openxmlformats.org/officeDocument/2006/relationships/image" Target="../media/image5.svg"/><Relationship Id="rId2" Type="http://schemas.openxmlformats.org/officeDocument/2006/relationships/hyperlink" Target="mailto:ecte@hisptsh.or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" TargetMode="External"/><Relationship Id="rId2" Type="http://schemas.openxmlformats.org/officeDocument/2006/relationships/hyperlink" Target="https://www.gov.uk/government/publications/early-career-teacher-entitlement/early-career-teacher-entitlement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hispteachingschoolhub.ectmanager.com/RegisterSchool/Default.aspx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manage-training-for-early-career-teachers.education.gov.uk/" TargetMode="External"/><Relationship Id="rId2" Type="http://schemas.openxmlformats.org/officeDocument/2006/relationships/hyperlink" Target="https://get-information-schools.service.gov.uk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manage-training-for-early-career-teachers.education.gov.uk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hispteachingschoolhub.ectmanager.com/RegisterSchool/Default.asp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BF1E0406-85F3-864C-BB90-C3FBEFB20640}"/>
              </a:ext>
            </a:extLst>
          </p:cNvPr>
          <p:cNvCxnSpPr/>
          <p:nvPr/>
        </p:nvCxnSpPr>
        <p:spPr>
          <a:xfrm>
            <a:off x="5381470" y="1963711"/>
            <a:ext cx="0" cy="3237876"/>
          </a:xfrm>
          <a:prstGeom prst="line">
            <a:avLst/>
          </a:prstGeom>
          <a:ln w="28575">
            <a:solidFill>
              <a:srgbClr val="0E548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2D97DE54-9774-654F-A15A-E3145789C604}"/>
              </a:ext>
            </a:extLst>
          </p:cNvPr>
          <p:cNvSpPr txBox="1"/>
          <p:nvPr/>
        </p:nvSpPr>
        <p:spPr>
          <a:xfrm>
            <a:off x="5571081" y="1963871"/>
            <a:ext cx="5763026" cy="29238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3200" b="1" dirty="0">
                <a:latin typeface="Calibri"/>
                <a:ea typeface="Calibri"/>
                <a:cs typeface="Calibri"/>
              </a:rPr>
              <a:t>Early Career Teacher Entitlement (ECTE) Registration 25/26 AY</a:t>
            </a:r>
          </a:p>
          <a:p>
            <a:endParaRPr lang="en-US" sz="2800" dirty="0">
              <a:latin typeface="CocoSharpS-Bold" pitchFamily="2" charset="0"/>
            </a:endParaRPr>
          </a:p>
          <a:p>
            <a:r>
              <a:rPr lang="en-US" sz="3600" dirty="0">
                <a:latin typeface="Calibri"/>
                <a:ea typeface="Calibri"/>
                <a:cs typeface="Calibri"/>
              </a:rPr>
              <a:t>A Guide for Induction Tutors &amp; Headteachers</a:t>
            </a:r>
          </a:p>
          <a:p>
            <a:endParaRPr lang="en-US" sz="2000" dirty="0">
              <a:latin typeface="CocoSharpS-Bold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621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F7240E5-6126-52A6-7BFC-E3C61C1F9F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70B811D-16E7-CA89-F848-5651316B0096}"/>
              </a:ext>
            </a:extLst>
          </p:cNvPr>
          <p:cNvSpPr txBox="1"/>
          <p:nvPr/>
        </p:nvSpPr>
        <p:spPr>
          <a:xfrm>
            <a:off x="567041" y="181957"/>
            <a:ext cx="11057917" cy="64940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3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registers any ECT(s)* starting training in AY 25/26</a:t>
            </a: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*If you have an ECT(s) transferring from another school, please refer to Slides 21-24  </a:t>
            </a:r>
            <a:endParaRPr lang="en-GB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0151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CC3CFF-8C06-8480-E2BA-46036756A8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27D90-3CB9-C045-7067-2181443572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420238"/>
            <a:ext cx="11467289" cy="531284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ECT’ button and select the ‘ECT’ option – this will take you to a screen which details the information that you will need to fully register an ECT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ECT details – full name, TRN, date of birth, email address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who the ECTs mentor will be – here you can select ‘Add or assign mentor later’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6BC05BD-CCCA-2CE8-D3C6-85870AD9FF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3 - Induction Tutor registers any ECT(s) starting training in AY 25/26</a:t>
            </a:r>
          </a:p>
        </p:txBody>
      </p:sp>
    </p:spTree>
    <p:extLst>
      <p:ext uri="{BB962C8B-B14F-4D97-AF65-F5344CB8AC3E}">
        <p14:creationId xmlns:p14="http://schemas.microsoft.com/office/powerpoint/2010/main" val="13782717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1F58A0-11B1-018F-FD21-3420487D2D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77EFFEF2-037A-E343-7F9F-79AEE37C09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408562"/>
            <a:ext cx="11467289" cy="6215974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Confirm the name of the appointed Appropriate Body for the ECT</a:t>
            </a: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Check all the details that you have entered</a:t>
            </a:r>
          </a:p>
          <a:p>
            <a:pPr marL="514350" indent="-514350">
              <a:buFont typeface="+mj-lt"/>
              <a:buAutoNum type="arabicPeriod" startAt="6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6"/>
            </a:pPr>
            <a:r>
              <a:rPr lang="en-GB" sz="2400" dirty="0">
                <a:ea typeface="Calibri"/>
                <a:cs typeface="Calibri"/>
              </a:rPr>
              <a:t>Click ‘Confirm and add’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5F873A-4B27-1F2F-3588-99319E9CBE72}"/>
              </a:ext>
            </a:extLst>
          </p:cNvPr>
          <p:cNvSpPr txBox="1"/>
          <p:nvPr/>
        </p:nvSpPr>
        <p:spPr>
          <a:xfrm>
            <a:off x="448687" y="1138136"/>
            <a:ext cx="11294623" cy="3108543"/>
          </a:xfrm>
          <a:prstGeom prst="rect">
            <a:avLst/>
          </a:prstGeom>
          <a:noFill/>
          <a:ln w="57150">
            <a:solidFill>
              <a:srgbClr val="0E5483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***IMPORTANT***</a:t>
            </a:r>
          </a:p>
          <a:p>
            <a:endParaRPr lang="en-GB" sz="2800" dirty="0"/>
          </a:p>
          <a:p>
            <a:pPr algn="ctr"/>
            <a:r>
              <a:rPr lang="en-GB" sz="2800" dirty="0"/>
              <a:t>Schools </a:t>
            </a:r>
            <a:r>
              <a:rPr lang="en-GB" sz="2800" b="1" u="sng" dirty="0"/>
              <a:t>must also register separately</a:t>
            </a:r>
            <a:r>
              <a:rPr lang="en-GB" sz="2800" dirty="0"/>
              <a:t> with their appointed Appropriate Body (AB)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If you wish to appoint HISP Teaching School Hub as your AB, please </a:t>
            </a:r>
            <a:r>
              <a:rPr lang="en-GB" sz="2800" dirty="0">
                <a:hlinkClick r:id="rId2"/>
              </a:rPr>
              <a:t>click here</a:t>
            </a:r>
            <a:endParaRPr lang="en-GB" sz="2800" dirty="0"/>
          </a:p>
          <a:p>
            <a:pPr algn="ctr"/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9835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FF7BFF0-4F1A-7C94-3ED1-B506869102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F6539AFF-0807-091E-6EF4-C23DBC8A9734}"/>
              </a:ext>
            </a:extLst>
          </p:cNvPr>
          <p:cNvSpPr txBox="1"/>
          <p:nvPr/>
        </p:nvSpPr>
        <p:spPr>
          <a:xfrm>
            <a:off x="567041" y="612844"/>
            <a:ext cx="1105791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4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registers any Mentor(s) starting training in AY 25/26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453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692E2-E534-19A7-9F33-AFB7ECD85C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0D452E-973C-4428-B15C-92FC4284F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420238"/>
            <a:ext cx="11467289" cy="531284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‘Mentors’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Mentor’ button and select the ‘Mentor’ option – this will take you to a screen which details the information that you will need to fully register a Mentor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Mentor details – full name, TRN, date of birth, email address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Check all the details you have entered, then click ‘Confirm and add’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E96A25D-4A5C-F61A-C858-EB6EB37555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4 - Induction Tutor registers any Mentor(s) starting training in AY 25/26</a:t>
            </a:r>
          </a:p>
        </p:txBody>
      </p:sp>
    </p:spTree>
    <p:extLst>
      <p:ext uri="{BB962C8B-B14F-4D97-AF65-F5344CB8AC3E}">
        <p14:creationId xmlns:p14="http://schemas.microsoft.com/office/powerpoint/2010/main" val="2545774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8CE2F97-EAD8-388A-F29C-AC4D70804B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174104-AA45-FCFA-87D3-8A52F2D61577}"/>
              </a:ext>
            </a:extLst>
          </p:cNvPr>
          <p:cNvSpPr txBox="1"/>
          <p:nvPr/>
        </p:nvSpPr>
        <p:spPr>
          <a:xfrm>
            <a:off x="567041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5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assigns a Mentor to each ECT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58995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7F20EC-7A9E-CA96-02B7-86C2804A52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AC4E87-B111-4A6B-0C44-AD0EEF2350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206230"/>
            <a:ext cx="11467289" cy="5312840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Navigate to the ECT that you want to assign a Mentor to and click on the ‘Assign a mentor’ link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From the list select the Mentor who you wish to assign to the ECT and click ‘Continue’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/>
              <a:t>If you assign the wrong Mentor, click on the ‘Change’ link to go back to the list and select the correct Mentor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F413A01-DDD6-4D23-9EB5-E291A0E911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5 - Induction Tutor assigns a Mentor to an ECT</a:t>
            </a:r>
          </a:p>
        </p:txBody>
      </p:sp>
    </p:spTree>
    <p:extLst>
      <p:ext uri="{BB962C8B-B14F-4D97-AF65-F5344CB8AC3E}">
        <p14:creationId xmlns:p14="http://schemas.microsoft.com/office/powerpoint/2010/main" val="8358545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B03D733-6830-6E49-8DEF-E254B3D746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49A6C34-B28E-C02C-631C-0BFB81BBD736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How do I change or update information for an ECT or Mentor?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404442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2A7FA-0A2C-24B7-D9F4-1EEB539C8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8BF5-4548-E4A5-64F3-ED1592473B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1206229"/>
            <a:ext cx="11467289" cy="4445541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either the ‘Early career teachers’ or ‘Mentors’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Navigate to the ECT or Mentor whose information you wish to change or update, and select them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Use the links on the right-hand side to change or update the information   </a:t>
            </a:r>
          </a:p>
        </p:txBody>
      </p:sp>
    </p:spTree>
    <p:extLst>
      <p:ext uri="{BB962C8B-B14F-4D97-AF65-F5344CB8AC3E}">
        <p14:creationId xmlns:p14="http://schemas.microsoft.com/office/powerpoint/2010/main" val="116119352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E928ECE-AF52-87D3-7E19-D9FBB47820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C6E2B8-F44A-57B2-AEA4-F575AE0BC14F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How do I register an ECT(s) who is transferring from another school?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31198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EB365-5BD7-851D-8B2F-CF04AF80CC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921965"/>
            <a:ext cx="11691024" cy="5855037"/>
          </a:xfrm>
        </p:spPr>
        <p:txBody>
          <a:bodyPr>
            <a:normAutofit fontScale="92500" lnSpcReduction="10000"/>
          </a:bodyPr>
          <a:lstStyle/>
          <a:p>
            <a:r>
              <a:rPr lang="en-GB" dirty="0"/>
              <a:t>Schools must register their ECT(s) for their ECTE in </a:t>
            </a:r>
            <a:r>
              <a:rPr lang="en-GB" b="1" u="sng" dirty="0"/>
              <a:t>two separate places</a:t>
            </a:r>
            <a:r>
              <a:rPr lang="en-GB" dirty="0"/>
              <a:t>:</a:t>
            </a:r>
          </a:p>
          <a:p>
            <a:endParaRPr lang="en-GB" dirty="0"/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On </a:t>
            </a:r>
            <a:r>
              <a:rPr lang="en-GB" sz="2800" dirty="0">
                <a:ea typeface="Calibri"/>
                <a:cs typeface="Calibri"/>
              </a:rPr>
              <a:t>the </a:t>
            </a:r>
            <a:r>
              <a:rPr lang="en-GB" sz="2800" dirty="0">
                <a:hlinkClick r:id="rId2"/>
              </a:rPr>
              <a:t>Manage training for early career teachers</a:t>
            </a:r>
            <a:r>
              <a:rPr lang="en-GB" sz="2800" dirty="0"/>
              <a:t> service</a:t>
            </a:r>
          </a:p>
          <a:p>
            <a:pPr marL="914400" lvl="1" indent="-457200">
              <a:buFont typeface="+mj-lt"/>
              <a:buAutoNum type="arabicPeriod"/>
            </a:pPr>
            <a:endParaRPr lang="en-GB" sz="2800" dirty="0"/>
          </a:p>
          <a:p>
            <a:pPr marL="914400" lvl="1" indent="-457200">
              <a:buFont typeface="+mj-lt"/>
              <a:buAutoNum type="arabicPeriod"/>
            </a:pPr>
            <a:r>
              <a:rPr lang="en-GB" sz="2800" dirty="0"/>
              <a:t>With their school’s appointed Appropriate Body (AB) – </a:t>
            </a:r>
            <a:r>
              <a:rPr lang="en-GB" sz="2800" b="1" dirty="0"/>
              <a:t>an ECT </a:t>
            </a:r>
            <a:r>
              <a:rPr lang="en-GB" sz="2800" b="1" u="sng" dirty="0"/>
              <a:t>cannot start </a:t>
            </a:r>
            <a:r>
              <a:rPr lang="en-GB" sz="2800" b="1" dirty="0"/>
              <a:t>their induction until the school has appointed an AB</a:t>
            </a:r>
          </a:p>
          <a:p>
            <a:pPr marL="457200" lvl="1" indent="0">
              <a:buNone/>
            </a:pPr>
            <a:endParaRPr lang="en-GB" dirty="0"/>
          </a:p>
          <a:p>
            <a:r>
              <a:rPr lang="en-GB" dirty="0"/>
              <a:t>An ECT </a:t>
            </a:r>
            <a:r>
              <a:rPr lang="en-GB" b="1" u="sng" dirty="0"/>
              <a:t>must</a:t>
            </a:r>
            <a:r>
              <a:rPr lang="en-GB" b="1" dirty="0"/>
              <a:t> be registered</a:t>
            </a:r>
            <a:r>
              <a:rPr lang="en-GB" dirty="0"/>
              <a:t> with the school’s appointed AB </a:t>
            </a:r>
            <a:r>
              <a:rPr lang="en-GB" b="1" u="sng" dirty="0"/>
              <a:t>before the start</a:t>
            </a:r>
            <a:r>
              <a:rPr lang="en-GB" b="1" dirty="0"/>
              <a:t> of their induction</a:t>
            </a:r>
            <a:r>
              <a:rPr lang="en-GB" dirty="0"/>
              <a:t>. </a:t>
            </a:r>
            <a:endParaRPr lang="en-GB" b="1" u="sng" dirty="0"/>
          </a:p>
          <a:p>
            <a:endParaRPr lang="en-GB" dirty="0"/>
          </a:p>
          <a:p>
            <a:r>
              <a:rPr lang="en-GB" dirty="0"/>
              <a:t>If you wish to appoint HISP Teaching School Hub as your AB, please </a:t>
            </a:r>
            <a:r>
              <a:rPr lang="en-GB" dirty="0">
                <a:hlinkClick r:id="rId3"/>
              </a:rPr>
              <a:t>click here</a:t>
            </a:r>
            <a:endParaRPr lang="en-GB" dirty="0"/>
          </a:p>
          <a:p>
            <a:endParaRPr lang="en-GB" dirty="0"/>
          </a:p>
          <a:p>
            <a:r>
              <a:rPr lang="en-GB" dirty="0"/>
              <a:t>Eligibility for funded training and time off timetable for training and mentoring is confirmed at the point of registering an ECT and/ or Mentor on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F3BE7360-0325-7B7C-6D8E-603E1A8944E0}"/>
              </a:ext>
            </a:extLst>
          </p:cNvPr>
          <p:cNvSpPr txBox="1">
            <a:spLocks/>
          </p:cNvSpPr>
          <p:nvPr/>
        </p:nvSpPr>
        <p:spPr>
          <a:xfrm>
            <a:off x="244811" y="114470"/>
            <a:ext cx="11691025" cy="6854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b="1" dirty="0">
                <a:latin typeface="Calibri"/>
                <a:ea typeface="Calibri"/>
                <a:cs typeface="Calibri"/>
              </a:rPr>
              <a:t>Important points to note regarding ECTE Registration</a:t>
            </a:r>
          </a:p>
        </p:txBody>
      </p:sp>
    </p:spTree>
    <p:extLst>
      <p:ext uri="{BB962C8B-B14F-4D97-AF65-F5344CB8AC3E}">
        <p14:creationId xmlns:p14="http://schemas.microsoft.com/office/powerpoint/2010/main" val="34937379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4891C7-A096-C640-49C1-B4289183BA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1F383C-AA0A-D8FC-5E59-2C84AA812C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62645"/>
            <a:ext cx="11467289" cy="6410529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‘Early career teachers’ tab 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Click on the ‘Add ECT’ button and select the ‘ECT’ option – this will take you to a screen which details the information that you will need to fully register an ECT for their training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full ECT details – full name, TRN, date of birth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You will then be asked to confirm if the ECT is moving from another school – click ‘Confirm’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Enter the date for when the ECT is moving to your school – click ‘Continue’  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15470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151652-2F59-AC15-1DB8-5AFB62FEF4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9171F9-2F44-C9CA-1DA2-9CB492A6E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62645"/>
            <a:ext cx="11467289" cy="6410529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Enter the ECT’s email address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Select who the ECTs mentor will be – here you can select ‘Add or assign mentor later’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You will then be taken to a summary screen showing how the ECT is currently accessing their training – this will include the name of the Lead Provider, name of the Delivery Partner and the date they started their induction training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r>
              <a:rPr lang="en-GB" dirty="0">
                <a:ea typeface="Calibri"/>
                <a:cs typeface="Calibri"/>
              </a:rPr>
              <a:t>Select one of two options in response to the question - ‘Will they continue with these training providers?’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No, they’ll move to different training providers or a different training programme </a:t>
            </a: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7"/>
            </a:pPr>
            <a:endParaRPr lang="en-GB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83980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3930547-1FC5-933B-2433-80FF99718D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F3FE685-3EE0-6341-D283-37770752C2D5}"/>
              </a:ext>
            </a:extLst>
          </p:cNvPr>
          <p:cNvSpPr txBox="1"/>
          <p:nvPr/>
        </p:nvSpPr>
        <p:spPr>
          <a:xfrm>
            <a:off x="567041" y="2828835"/>
            <a:ext cx="1105791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Registration Support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8715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47646E-ECC6-BB01-CB92-8608076B3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D4D55D-F7A9-5192-8487-EA5B5B7BAC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23735"/>
            <a:ext cx="11467289" cy="6410529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Access Support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If your school is unable to access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or is unsure who their nominated Induction Tutor is, please </a:t>
            </a:r>
            <a:r>
              <a:rPr lang="en-GB" dirty="0">
                <a:hlinkClick r:id="rId3"/>
              </a:rPr>
              <a:t>click here </a:t>
            </a:r>
            <a:r>
              <a:rPr lang="en-GB" dirty="0"/>
              <a:t>to set up or confirm access. 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School Input Issues</a:t>
            </a:r>
          </a:p>
          <a:p>
            <a:pPr marL="0" indent="0">
              <a:buNone/>
            </a:pPr>
            <a:r>
              <a:rPr lang="en-GB" dirty="0"/>
              <a:t>If your school is experiencing difficulties registering an ECT or Mentor on the </a:t>
            </a:r>
            <a:r>
              <a:rPr lang="en-GB" u="sng" dirty="0">
                <a:hlinkClick r:id="rId4" tooltip="Original URL: https://manage-training-for-early-career-teachers.education.gov.uk/. Click or tap if you trust this link."/>
              </a:rPr>
              <a:t>Manage training for early career teachers</a:t>
            </a:r>
            <a:r>
              <a:rPr lang="en-GB" dirty="0"/>
              <a:t> service, the Induction Tutor should contact the DfE CPD helpdesk: </a:t>
            </a:r>
            <a:r>
              <a:rPr lang="en-GB" u="sng" dirty="0">
                <a:hlinkClick r:id="rId5" tooltip="mailto:continuing-professional-development@digital.education.gov.uk"/>
              </a:rPr>
              <a:t>continuing-professional-development@digital.education.gov.uk</a:t>
            </a:r>
            <a:r>
              <a:rPr lang="en-GB" dirty="0"/>
              <a:t>  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714277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0CA0EDD-A5CD-85AA-35AE-2FF3C54FEC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9F60CB3-797C-A493-36A7-75F7D0CA694B}"/>
              </a:ext>
            </a:extLst>
          </p:cNvPr>
          <p:cNvSpPr txBox="1"/>
          <p:nvPr/>
        </p:nvSpPr>
        <p:spPr>
          <a:xfrm>
            <a:off x="567446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Who can I contact at HISP Teaching School Hub for advice, guidance and support?</a:t>
            </a:r>
          </a:p>
        </p:txBody>
      </p:sp>
    </p:spTree>
    <p:extLst>
      <p:ext uri="{BB962C8B-B14F-4D97-AF65-F5344CB8AC3E}">
        <p14:creationId xmlns:p14="http://schemas.microsoft.com/office/powerpoint/2010/main" val="400776506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EA8725-D095-DC01-D312-8E447588C0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50B4D4-37AB-D7F9-C7E0-BBF664E8FE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223735"/>
            <a:ext cx="11592939" cy="6410529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Early Career Teacher Entitlement (ECTE) Registration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2"/>
              </a:rPr>
              <a:t>ecte@hisptsh.org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02382 357517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Early Career Training Programme (ECTP) Registration </a:t>
            </a:r>
          </a:p>
          <a:p>
            <a:r>
              <a:rPr lang="en-GB" dirty="0">
                <a:ea typeface="Calibri"/>
                <a:cs typeface="Calibri"/>
              </a:rPr>
              <a:t>The Lead Provider of this programme is: Education Development Trust (EDT)</a:t>
            </a:r>
          </a:p>
          <a:p>
            <a:r>
              <a:rPr lang="en-GB" dirty="0">
                <a:ea typeface="Calibri"/>
                <a:cs typeface="Calibri"/>
              </a:rPr>
              <a:t>The Delivery Partner of this programme is: HISP Teaching School Hub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2"/>
              </a:rPr>
              <a:t>ecte@hisptsh.org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 02382 357517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b="1" dirty="0">
                <a:ea typeface="Calibri"/>
                <a:cs typeface="Calibri"/>
              </a:rPr>
              <a:t>HISP Teaching School Hub Appropriate Body Registration</a:t>
            </a: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</a:t>
            </a:r>
            <a:r>
              <a:rPr lang="en-GB" dirty="0">
                <a:ea typeface="Calibri"/>
                <a:cs typeface="Calibri"/>
                <a:hlinkClick r:id="rId3"/>
              </a:rPr>
              <a:t>ab@hisptsh.org</a:t>
            </a: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       02382 145526</a:t>
            </a:r>
          </a:p>
        </p:txBody>
      </p:sp>
      <p:pic>
        <p:nvPicPr>
          <p:cNvPr id="4" name="Graphic 3" descr="Email with solid fill">
            <a:extLst>
              <a:ext uri="{FF2B5EF4-FFF2-40B4-BE49-F238E27FC236}">
                <a16:creationId xmlns:a16="http://schemas.microsoft.com/office/drawing/2014/main" id="{D982FC8A-5B5F-A194-C2CD-C7EE046C95C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9904" y="679925"/>
            <a:ext cx="471791" cy="471791"/>
          </a:xfrm>
          <a:prstGeom prst="rect">
            <a:avLst/>
          </a:prstGeom>
        </p:spPr>
      </p:pic>
      <p:pic>
        <p:nvPicPr>
          <p:cNvPr id="6" name="Graphic 5" descr="Receiver with solid fill">
            <a:extLst>
              <a:ext uri="{FF2B5EF4-FFF2-40B4-BE49-F238E27FC236}">
                <a16:creationId xmlns:a16="http://schemas.microsoft.com/office/drawing/2014/main" id="{EDBA42A9-859E-7B03-2B9D-3EEB3632B84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5293" y="1211504"/>
            <a:ext cx="396402" cy="396402"/>
          </a:xfrm>
          <a:prstGeom prst="rect">
            <a:avLst/>
          </a:prstGeom>
        </p:spPr>
      </p:pic>
      <p:pic>
        <p:nvPicPr>
          <p:cNvPr id="7" name="Graphic 6" descr="Email with solid fill">
            <a:extLst>
              <a:ext uri="{FF2B5EF4-FFF2-40B4-BE49-F238E27FC236}">
                <a16:creationId xmlns:a16="http://schemas.microsoft.com/office/drawing/2014/main" id="{7F10D26F-0C1F-AFE2-2EFA-2D802A4E082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47875" y="5314242"/>
            <a:ext cx="471791" cy="471791"/>
          </a:xfrm>
          <a:prstGeom prst="rect">
            <a:avLst/>
          </a:prstGeom>
        </p:spPr>
      </p:pic>
      <p:pic>
        <p:nvPicPr>
          <p:cNvPr id="8" name="Graphic 7" descr="Receiver with solid fill">
            <a:extLst>
              <a:ext uri="{FF2B5EF4-FFF2-40B4-BE49-F238E27FC236}">
                <a16:creationId xmlns:a16="http://schemas.microsoft.com/office/drawing/2014/main" id="{A8039B6B-605D-BBA0-5BAD-78D8765BE6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23264" y="3960578"/>
            <a:ext cx="396402" cy="396402"/>
          </a:xfrm>
          <a:prstGeom prst="rect">
            <a:avLst/>
          </a:prstGeom>
        </p:spPr>
      </p:pic>
      <p:pic>
        <p:nvPicPr>
          <p:cNvPr id="9" name="Graphic 8" descr="Receiver with solid fill">
            <a:extLst>
              <a:ext uri="{FF2B5EF4-FFF2-40B4-BE49-F238E27FC236}">
                <a16:creationId xmlns:a16="http://schemas.microsoft.com/office/drawing/2014/main" id="{F1442C30-C758-FAE5-9693-388A962CE1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85569" y="5845821"/>
            <a:ext cx="396402" cy="396402"/>
          </a:xfrm>
          <a:prstGeom prst="rect">
            <a:avLst/>
          </a:prstGeom>
        </p:spPr>
      </p:pic>
      <p:pic>
        <p:nvPicPr>
          <p:cNvPr id="10" name="Graphic 9" descr="Email with solid fill">
            <a:extLst>
              <a:ext uri="{FF2B5EF4-FFF2-40B4-BE49-F238E27FC236}">
                <a16:creationId xmlns:a16="http://schemas.microsoft.com/office/drawing/2014/main" id="{9B9FB73D-01E3-CE2E-5E75-EA7F14747C5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455572" y="3428999"/>
            <a:ext cx="471791" cy="4717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091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1A66AB0-AAC7-8BDB-E051-4A3C4C159B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6312712-DC16-7D8F-269A-BA1B98A50B60}"/>
              </a:ext>
            </a:extLst>
          </p:cNvPr>
          <p:cNvSpPr txBox="1"/>
          <p:nvPr/>
        </p:nvSpPr>
        <p:spPr>
          <a:xfrm>
            <a:off x="567041" y="1720840"/>
            <a:ext cx="11057917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Why does my school have to register our ECT(s) in two separate places?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35712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66AC1D-CFBE-F2B8-5F7F-60384B215F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3BB897-F7F1-A44F-EF3F-06133E9DE3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4812" y="181550"/>
            <a:ext cx="11691024" cy="649490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dirty="0"/>
              <a:t>An ECT’s Early Career Teacher Entitlement (ECTE) consists of the following:</a:t>
            </a:r>
          </a:p>
          <a:p>
            <a:pPr lvl="1"/>
            <a:r>
              <a:rPr lang="en-GB" dirty="0"/>
              <a:t>a two-year ITTECF-based </a:t>
            </a:r>
            <a:r>
              <a:rPr lang="en-GB" b="1" u="sng" dirty="0"/>
              <a:t>training</a:t>
            </a:r>
            <a:r>
              <a:rPr lang="en-GB" b="1" dirty="0"/>
              <a:t> programme</a:t>
            </a:r>
          </a:p>
          <a:p>
            <a:pPr lvl="1"/>
            <a:r>
              <a:rPr lang="en-GB" dirty="0"/>
              <a:t>a two-year </a:t>
            </a:r>
            <a:r>
              <a:rPr lang="en-GB" b="1" u="sng" dirty="0"/>
              <a:t>assessment</a:t>
            </a:r>
            <a:r>
              <a:rPr lang="en-GB" b="1" dirty="0"/>
              <a:t> programme</a:t>
            </a:r>
            <a:r>
              <a:rPr lang="en-GB" dirty="0"/>
              <a:t> against the Teachers Standards </a:t>
            </a:r>
          </a:p>
          <a:p>
            <a:pPr lvl="1"/>
            <a:r>
              <a:rPr lang="en-GB" dirty="0"/>
              <a:t>a dedicated Induction Tutor and Mentor</a:t>
            </a:r>
          </a:p>
          <a:p>
            <a:pPr lvl="1"/>
            <a:r>
              <a:rPr lang="en-GB" dirty="0"/>
              <a:t>time off timetable</a:t>
            </a:r>
          </a:p>
          <a:p>
            <a:pPr marL="457200" lvl="1" indent="0">
              <a:buNone/>
            </a:pPr>
            <a:endParaRPr lang="en-GB" dirty="0"/>
          </a:p>
          <a:p>
            <a:pPr marL="457200" lvl="1" indent="0">
              <a:buNone/>
            </a:pPr>
            <a:r>
              <a:rPr lang="en-GB" dirty="0"/>
              <a:t>Click</a:t>
            </a:r>
            <a:r>
              <a:rPr lang="en-GB" dirty="0">
                <a:hlinkClick r:id="rId2"/>
              </a:rPr>
              <a:t> here </a:t>
            </a:r>
            <a:r>
              <a:rPr lang="en-GB" dirty="0"/>
              <a:t>for further details </a:t>
            </a:r>
          </a:p>
          <a:p>
            <a:pPr marL="457200" lvl="1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Schools </a:t>
            </a:r>
            <a:r>
              <a:rPr lang="en-GB" b="1" u="sng" dirty="0"/>
              <a:t>must register</a:t>
            </a:r>
            <a:r>
              <a:rPr lang="en-GB" dirty="0"/>
              <a:t> their ECT(s) on the DfE’s </a:t>
            </a:r>
            <a:r>
              <a:rPr lang="en-GB" sz="2800" dirty="0">
                <a:hlinkClick r:id="rId3"/>
              </a:rPr>
              <a:t>Manage training for early career teachers</a:t>
            </a:r>
            <a:r>
              <a:rPr lang="en-GB" sz="2800" dirty="0"/>
              <a:t> service to tell the DfE</a:t>
            </a:r>
            <a:r>
              <a:rPr lang="en-GB" sz="2800" dirty="0">
                <a:cs typeface="Calibri"/>
              </a:rPr>
              <a:t> how they </a:t>
            </a:r>
            <a:r>
              <a:rPr lang="en-GB" dirty="0">
                <a:ea typeface="Calibri"/>
                <a:cs typeface="Calibri"/>
              </a:rPr>
              <a:t>want to run their ITTECF-based </a:t>
            </a:r>
            <a:r>
              <a:rPr lang="en-GB" b="1" u="sng" dirty="0">
                <a:ea typeface="Calibri"/>
                <a:cs typeface="Calibri"/>
              </a:rPr>
              <a:t>training</a:t>
            </a:r>
            <a:r>
              <a:rPr lang="en-GB" b="1" dirty="0">
                <a:ea typeface="Calibri"/>
                <a:cs typeface="Calibri"/>
              </a:rPr>
              <a:t> programme</a:t>
            </a:r>
            <a:r>
              <a:rPr lang="en-GB" dirty="0">
                <a:ea typeface="Calibri"/>
                <a:cs typeface="Calibri"/>
              </a:rPr>
              <a:t> in 25/26 AY.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Schools </a:t>
            </a:r>
            <a:r>
              <a:rPr lang="en-GB" b="1" u="sng" dirty="0">
                <a:ea typeface="Calibri"/>
                <a:cs typeface="Calibri"/>
              </a:rPr>
              <a:t>must also register</a:t>
            </a:r>
            <a:r>
              <a:rPr lang="en-GB" dirty="0">
                <a:ea typeface="Calibri"/>
                <a:cs typeface="Calibri"/>
              </a:rPr>
              <a:t>, </a:t>
            </a:r>
            <a:r>
              <a:rPr lang="en-GB" b="1" u="sng" dirty="0">
                <a:ea typeface="Calibri"/>
                <a:cs typeface="Calibri"/>
              </a:rPr>
              <a:t>separately</a:t>
            </a:r>
            <a:r>
              <a:rPr lang="en-GB" dirty="0">
                <a:ea typeface="Calibri"/>
                <a:cs typeface="Calibri"/>
              </a:rPr>
              <a:t>, their ECT(s) with their chosen appointed Appropriate Body (AB). It is the AB who will provide the two-year </a:t>
            </a:r>
            <a:r>
              <a:rPr lang="en-GB" b="1" u="sng" dirty="0">
                <a:ea typeface="Calibri"/>
                <a:cs typeface="Calibri"/>
              </a:rPr>
              <a:t>assessment</a:t>
            </a:r>
            <a:r>
              <a:rPr lang="en-GB" b="1" dirty="0">
                <a:ea typeface="Calibri"/>
                <a:cs typeface="Calibri"/>
              </a:rPr>
              <a:t> programme</a:t>
            </a:r>
            <a:r>
              <a:rPr lang="en-GB" dirty="0">
                <a:ea typeface="Calibri"/>
                <a:cs typeface="Calibri"/>
              </a:rPr>
              <a:t> against the Teachers Standards</a:t>
            </a:r>
          </a:p>
          <a:p>
            <a:pPr marL="0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dirty="0">
                <a:ea typeface="Calibri"/>
                <a:cs typeface="Calibri"/>
              </a:rPr>
              <a:t>Click </a:t>
            </a:r>
            <a:r>
              <a:rPr lang="en-GB" dirty="0">
                <a:ea typeface="Calibri"/>
                <a:cs typeface="Calibri"/>
                <a:hlinkClick r:id="rId4"/>
              </a:rPr>
              <a:t>here</a:t>
            </a:r>
            <a:r>
              <a:rPr lang="en-GB" dirty="0">
                <a:ea typeface="Calibri"/>
                <a:cs typeface="Calibri"/>
              </a:rPr>
              <a:t> to appoint HISP Teaching School Hub AB as your chosen AB</a:t>
            </a:r>
          </a:p>
          <a:p>
            <a:pPr lvl="1"/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966785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E23EBF7-8F3A-A7AF-6156-31BC95948D20}"/>
              </a:ext>
            </a:extLst>
          </p:cNvPr>
          <p:cNvSpPr txBox="1"/>
          <p:nvPr/>
        </p:nvSpPr>
        <p:spPr>
          <a:xfrm>
            <a:off x="567041" y="1166842"/>
            <a:ext cx="1105791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1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School nominates their Induction Tutor or logs in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24031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3B3778-F3C6-5D18-D980-4514C13B1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4" y="1569429"/>
            <a:ext cx="11467289" cy="4497353"/>
          </a:xfrm>
        </p:spPr>
        <p:txBody>
          <a:bodyPr/>
          <a:lstStyle/>
          <a:p>
            <a:pPr marL="0" indent="0">
              <a:buNone/>
            </a:pPr>
            <a:r>
              <a:rPr lang="en-GB" sz="3600" dirty="0"/>
              <a:t>All schools will be invited by email (sent to </a:t>
            </a:r>
            <a:r>
              <a:rPr lang="en-GB" sz="3600" dirty="0">
                <a:hlinkClick r:id="rId2"/>
              </a:rPr>
              <a:t>GIAS</a:t>
            </a:r>
            <a:r>
              <a:rPr lang="en-GB" sz="3600" dirty="0"/>
              <a:t> contact) to nominate the person responsible for organising induction (Induction Tutor) in their school. </a:t>
            </a:r>
          </a:p>
          <a:p>
            <a:pPr marL="0" indent="0">
              <a:buNone/>
            </a:pPr>
            <a:endParaRPr lang="en-GB" sz="3600" dirty="0"/>
          </a:p>
          <a:p>
            <a:pPr marL="0" indent="0">
              <a:buNone/>
            </a:pPr>
            <a:r>
              <a:rPr lang="en-GB" sz="3600" dirty="0"/>
              <a:t>If the school did this last year, the Induction Tutor can simply </a:t>
            </a:r>
            <a:r>
              <a:rPr lang="en-GB" sz="3600" dirty="0">
                <a:ea typeface="Calibri"/>
                <a:cs typeface="Calibri"/>
              </a:rPr>
              <a:t>sign in to the </a:t>
            </a:r>
            <a:r>
              <a:rPr lang="en-GB" sz="3600" dirty="0">
                <a:hlinkClick r:id="rId3"/>
              </a:rPr>
              <a:t>Manage training for early career teachers</a:t>
            </a:r>
            <a:r>
              <a:rPr lang="en-GB" sz="3600" dirty="0"/>
              <a:t> service to set up their ECTE for 25/26 AY and register ECTs and/ or Mentors.</a:t>
            </a:r>
          </a:p>
          <a:p>
            <a:endParaRPr lang="en-GB" dirty="0">
              <a:ea typeface="Calibri"/>
              <a:cs typeface="Calibri"/>
            </a:endParaRPr>
          </a:p>
          <a:p>
            <a:endParaRPr lang="en-GB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87FA346D-66C4-EEEF-EEFF-3682D256E8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5" y="160845"/>
            <a:ext cx="11467289" cy="860559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1 – School nominates their Induction Tutor or logs in </a:t>
            </a:r>
          </a:p>
        </p:txBody>
      </p:sp>
    </p:spTree>
    <p:extLst>
      <p:ext uri="{BB962C8B-B14F-4D97-AF65-F5344CB8AC3E}">
        <p14:creationId xmlns:p14="http://schemas.microsoft.com/office/powerpoint/2010/main" val="30153004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E5483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ECAAB03-F378-1EAE-5ACF-1FF737A98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6E8BB747-5408-69D1-ADF0-582B42B5CFB1}"/>
              </a:ext>
            </a:extLst>
          </p:cNvPr>
          <p:cNvSpPr txBox="1"/>
          <p:nvPr/>
        </p:nvSpPr>
        <p:spPr>
          <a:xfrm>
            <a:off x="567041" y="612842"/>
            <a:ext cx="11057917" cy="56323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Step 2</a:t>
            </a:r>
          </a:p>
          <a:p>
            <a:pPr algn="ctr"/>
            <a:endParaRPr lang="en-GB" sz="7200" b="1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algn="ctr"/>
            <a:r>
              <a:rPr lang="en-GB" sz="7200" b="1" dirty="0">
                <a:solidFill>
                  <a:schemeClr val="bg1"/>
                </a:solidFill>
                <a:latin typeface="Calibri"/>
                <a:ea typeface="Calibri"/>
                <a:cs typeface="Calibri"/>
              </a:rPr>
              <a:t>Induction Tutor selects the school’s delivery route for 25/26 AY </a:t>
            </a:r>
            <a:endParaRPr lang="en-GB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6018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752858-BB43-24C8-3B12-23C4AC2DDD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B0BDD-47E6-3E04-11B2-4A043169D6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1" y="1322962"/>
            <a:ext cx="11467289" cy="5410116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Induction Tutor logs in to the </a:t>
            </a:r>
            <a:r>
              <a:rPr lang="en-GB" dirty="0">
                <a:hlinkClick r:id="rId2"/>
              </a:rPr>
              <a:t>Manage training for early career teachers</a:t>
            </a:r>
            <a:r>
              <a:rPr lang="en-GB" dirty="0"/>
              <a:t> service </a:t>
            </a: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‘Will any ECTs start their induction at your school in the 2025 to 2026 academic year?’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</a:t>
            </a:r>
          </a:p>
          <a:p>
            <a:pPr marL="457200" lvl="1" indent="0">
              <a:buNone/>
            </a:pPr>
            <a:r>
              <a:rPr lang="en-GB" dirty="0">
                <a:ea typeface="Calibri"/>
                <a:cs typeface="Calibri"/>
              </a:rPr>
              <a:t>If you select ‘No’ this is the end of the registration journey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‘How do you want to run your training in 2025 to 2026?’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Provider-led</a:t>
            </a:r>
          </a:p>
          <a:p>
            <a:pPr lvl="1"/>
            <a:r>
              <a:rPr lang="en-GB" dirty="0">
                <a:ea typeface="Calibri"/>
                <a:cs typeface="Calibri"/>
              </a:rPr>
              <a:t>School-led</a:t>
            </a:r>
          </a:p>
          <a:p>
            <a:pPr marL="514350" indent="-514350">
              <a:buFont typeface="+mj-lt"/>
              <a:buAutoNum type="arabicPeriod"/>
            </a:pPr>
            <a:endParaRPr lang="en-GB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/>
            </a:pPr>
            <a:r>
              <a:rPr lang="en-GB" dirty="0">
                <a:ea typeface="Calibri"/>
                <a:cs typeface="Calibri"/>
              </a:rPr>
              <a:t>Select one of two options in response to the question - ‘Have you appointed an appropriate body?’ - the options are:</a:t>
            </a:r>
          </a:p>
          <a:p>
            <a:pPr lvl="1"/>
            <a:r>
              <a:rPr lang="en-GB" dirty="0">
                <a:ea typeface="Calibri"/>
                <a:cs typeface="Calibri"/>
              </a:rPr>
              <a:t>Yes</a:t>
            </a:r>
          </a:p>
          <a:p>
            <a:pPr lvl="1"/>
            <a:r>
              <a:rPr lang="en-GB" dirty="0">
                <a:ea typeface="Calibri"/>
                <a:cs typeface="Calibri"/>
              </a:rPr>
              <a:t>No. I will appoint an appropriate body later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78DEDB3-A4B4-25B2-A83B-356EF18F1F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2352" y="122659"/>
            <a:ext cx="11467289" cy="1159855"/>
          </a:xfrm>
        </p:spPr>
        <p:txBody>
          <a:bodyPr>
            <a:normAutofit/>
          </a:bodyPr>
          <a:lstStyle/>
          <a:p>
            <a:r>
              <a:rPr lang="en-GB" sz="3600" b="1" dirty="0">
                <a:latin typeface="Calibri"/>
                <a:ea typeface="Calibri"/>
                <a:cs typeface="Calibri"/>
              </a:rPr>
              <a:t>Step 2 - Induction Tutor selects the school’s delivery route for 25/26 AY </a:t>
            </a:r>
          </a:p>
        </p:txBody>
      </p:sp>
    </p:spTree>
    <p:extLst>
      <p:ext uri="{BB962C8B-B14F-4D97-AF65-F5344CB8AC3E}">
        <p14:creationId xmlns:p14="http://schemas.microsoft.com/office/powerpoint/2010/main" val="7814150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955D5AC1-86E7-3FFA-CD0F-B8D971883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2355" y="408562"/>
            <a:ext cx="11467289" cy="541011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n-GB" sz="2400" dirty="0">
                <a:ea typeface="Calibri"/>
                <a:cs typeface="Calibri"/>
              </a:rPr>
              <a:t>Type in the name (you can then select from the drop-down list) of your appointed Appropriate Body</a:t>
            </a: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endParaRPr lang="en-GB" sz="2400" dirty="0">
              <a:ea typeface="Calibri"/>
              <a:cs typeface="Calibri"/>
            </a:endParaRPr>
          </a:p>
          <a:p>
            <a:pPr marL="514350" indent="-514350">
              <a:buFont typeface="+mj-lt"/>
              <a:buAutoNum type="arabicPeriod" startAt="5"/>
            </a:pPr>
            <a:r>
              <a:rPr lang="en-GB" sz="2400" dirty="0">
                <a:ea typeface="Calibri"/>
                <a:cs typeface="Calibri"/>
              </a:rPr>
              <a:t>Click ‘Return to manage your training’ and follow Steps 3 and 4 to register your ECT(s) and/ or mentor(s).</a:t>
            </a:r>
          </a:p>
          <a:p>
            <a:pPr marL="457200" lvl="1" indent="0">
              <a:buNone/>
            </a:pPr>
            <a:endParaRPr lang="en-GB" dirty="0">
              <a:ea typeface="Calibri"/>
              <a:cs typeface="Calibri"/>
            </a:endParaRP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0825AE6-45D5-129F-63C4-67EE4AC2C687}"/>
              </a:ext>
            </a:extLst>
          </p:cNvPr>
          <p:cNvSpPr txBox="1"/>
          <p:nvPr/>
        </p:nvSpPr>
        <p:spPr>
          <a:xfrm>
            <a:off x="448687" y="1468877"/>
            <a:ext cx="11294623" cy="3108543"/>
          </a:xfrm>
          <a:prstGeom prst="rect">
            <a:avLst/>
          </a:prstGeom>
          <a:noFill/>
          <a:ln w="57150">
            <a:solidFill>
              <a:srgbClr val="0E5483"/>
            </a:solidFill>
            <a:prstDash val="sysDot"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/>
              <a:t>***IMPORTANT***</a:t>
            </a:r>
          </a:p>
          <a:p>
            <a:endParaRPr lang="en-GB" sz="2800" dirty="0"/>
          </a:p>
          <a:p>
            <a:pPr algn="ctr"/>
            <a:r>
              <a:rPr lang="en-GB" sz="2800" dirty="0"/>
              <a:t>Schools </a:t>
            </a:r>
            <a:r>
              <a:rPr lang="en-GB" sz="2800" b="1" u="sng" dirty="0"/>
              <a:t>must also register separately</a:t>
            </a:r>
            <a:r>
              <a:rPr lang="en-GB" sz="2800" dirty="0"/>
              <a:t> with their appointed Appropriate Body (AB)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If you wish to appoint HISP Teaching School Hub as your AB, please </a:t>
            </a:r>
            <a:r>
              <a:rPr lang="en-GB" sz="2800" dirty="0">
                <a:hlinkClick r:id="rId2"/>
              </a:rPr>
              <a:t>click here</a:t>
            </a:r>
            <a:endParaRPr lang="en-GB" sz="2800" dirty="0"/>
          </a:p>
          <a:p>
            <a:pPr algn="ctr"/>
            <a:r>
              <a:rPr lang="en-GB" sz="28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421224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bec7f4-dd16-4739-a125-ad57c55494e0" xsi:nil="true"/>
    <lcf76f155ced4ddcb4097134ff3c332f xmlns="58aea8ac-453d-4119-b6a8-5014baaaa2aa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0366F2569C8F42BFA7340E98FA8CCC" ma:contentTypeVersion="16" ma:contentTypeDescription="Create a new document." ma:contentTypeScope="" ma:versionID="4f476a3251f1e28dc1e199f48bccf828">
  <xsd:schema xmlns:xsd="http://www.w3.org/2001/XMLSchema" xmlns:xs="http://www.w3.org/2001/XMLSchema" xmlns:p="http://schemas.microsoft.com/office/2006/metadata/properties" xmlns:ns2="58aea8ac-453d-4119-b6a8-5014baaaa2aa" xmlns:ns3="9bbec7f4-dd16-4739-a125-ad57c55494e0" targetNamespace="http://schemas.microsoft.com/office/2006/metadata/properties" ma:root="true" ma:fieldsID="78da08984ec1c6fdf16d9935dcdf9d77" ns2:_="" ns3:_="">
    <xsd:import namespace="58aea8ac-453d-4119-b6a8-5014baaaa2aa"/>
    <xsd:import namespace="9bbec7f4-dd16-4739-a125-ad57c55494e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ea8ac-453d-4119-b6a8-5014baaaa2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3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4013a4b9-b205-445d-9fbb-bbd5c14dff2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bec7f4-dd16-4739-a125-ad57c55494e0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4488a01c-47aa-4bb1-8563-31491693635d}" ma:internalName="TaxCatchAll" ma:showField="CatchAllData" ma:web="9bbec7f4-dd16-4739-a125-ad57c55494e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A8CBE9-A044-43B8-ABB2-690977CFEF46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9bbec7f4-dd16-4739-a125-ad57c55494e0"/>
    <ds:schemaRef ds:uri="http://purl.org/dc/terms/"/>
    <ds:schemaRef ds:uri="http://purl.org/dc/elements/1.1/"/>
    <ds:schemaRef ds:uri="http://www.w3.org/XML/1998/namespace"/>
    <ds:schemaRef ds:uri="http://schemas.openxmlformats.org/package/2006/metadata/core-properties"/>
    <ds:schemaRef ds:uri="58aea8ac-453d-4119-b6a8-5014baaaa2aa"/>
  </ds:schemaRefs>
</ds:datastoreItem>
</file>

<file path=customXml/itemProps2.xml><?xml version="1.0" encoding="utf-8"?>
<ds:datastoreItem xmlns:ds="http://schemas.openxmlformats.org/officeDocument/2006/customXml" ds:itemID="{6EC653DF-6D5D-424A-A594-01B5DDB79FA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806782C-C147-43C3-89B2-8D0583F9C0B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8aea8ac-453d-4119-b6a8-5014baaaa2aa"/>
    <ds:schemaRef ds:uri="9bbec7f4-dd16-4739-a125-ad57c55494e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1517</Words>
  <Application>Microsoft Office PowerPoint</Application>
  <PresentationFormat>Widescreen</PresentationFormat>
  <Paragraphs>185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CocoSharpS-Bold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1 – School nominates their Induction Tutor or logs in </vt:lpstr>
      <vt:lpstr>PowerPoint Presentation</vt:lpstr>
      <vt:lpstr>Step 2 - Induction Tutor selects the school’s delivery route for 25/26 AY </vt:lpstr>
      <vt:lpstr>PowerPoint Presentation</vt:lpstr>
      <vt:lpstr>PowerPoint Presentation</vt:lpstr>
      <vt:lpstr>Step 3 - Induction Tutor registers any ECT(s) starting training in AY 25/26</vt:lpstr>
      <vt:lpstr>PowerPoint Presentation</vt:lpstr>
      <vt:lpstr>PowerPoint Presentation</vt:lpstr>
      <vt:lpstr>Step 4 - Induction Tutor registers any Mentor(s) starting training in AY 25/26</vt:lpstr>
      <vt:lpstr>PowerPoint Presentation</vt:lpstr>
      <vt:lpstr>Step 5 - Induction Tutor assigns a Mentor to an ECT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North</dc:creator>
  <cp:lastModifiedBy>Kerry Somers</cp:lastModifiedBy>
  <cp:revision>97</cp:revision>
  <dcterms:created xsi:type="dcterms:W3CDTF">2022-03-04T09:23:09Z</dcterms:created>
  <dcterms:modified xsi:type="dcterms:W3CDTF">2026-02-22T15:23:54Z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0x0101001E0366F2569C8F42BFA7340E98FA8CCC</vt:lpwstr>
  </property>
  <property fmtid="{D5CDD505-2E9C-101B-9397-08002B2CF9AE}" pid="3" name="MediaServiceImageTags">
    <vt:lpwstr/>
  </property>
</Properties>
</file>