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8" r:id="rId6"/>
    <p:sldId id="259" r:id="rId7"/>
    <p:sldId id="260" r:id="rId8"/>
    <p:sldId id="257" r:id="rId9"/>
    <p:sldId id="261" r:id="rId10"/>
    <p:sldId id="262" r:id="rId11"/>
    <p:sldId id="263" r:id="rId12"/>
    <p:sldId id="264" r:id="rId13"/>
    <p:sldId id="266"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54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ry Somers" userId="2e1d9b29-e721-4a24-b1dd-cde397779c27" providerId="ADAL" clId="{C4A664D7-C922-4462-9619-D39AB321AFA5}"/>
    <pc:docChg chg="modSld">
      <pc:chgData name="Kerry Somers" userId="2e1d9b29-e721-4a24-b1dd-cde397779c27" providerId="ADAL" clId="{C4A664D7-C922-4462-9619-D39AB321AFA5}" dt="2026-02-22T15:28:18.042" v="11" actId="20577"/>
      <pc:docMkLst>
        <pc:docMk/>
      </pc:docMkLst>
      <pc:sldChg chg="modSp mod">
        <pc:chgData name="Kerry Somers" userId="2e1d9b29-e721-4a24-b1dd-cde397779c27" providerId="ADAL" clId="{C4A664D7-C922-4462-9619-D39AB321AFA5}" dt="2026-02-22T15:28:18.042" v="11" actId="20577"/>
        <pc:sldMkLst>
          <pc:docMk/>
          <pc:sldMk cId="2809621878" sldId="256"/>
        </pc:sldMkLst>
        <pc:spChg chg="mod">
          <ac:chgData name="Kerry Somers" userId="2e1d9b29-e721-4a24-b1dd-cde397779c27" providerId="ADAL" clId="{C4A664D7-C922-4462-9619-D39AB321AFA5}" dt="2026-02-22T15:28:18.042" v="11" actId="20577"/>
          <ac:spMkLst>
            <pc:docMk/>
            <pc:sldMk cId="2809621878" sldId="256"/>
            <ac:spMk id="8" creationId="{2D97DE54-9774-654F-A15A-E3145789C6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7C914-B011-B845-954E-D8A9F6A9AAE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95071089-C9D6-0546-B1EA-E944FEE120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161EA4B-7918-2542-BB1B-1711DBD74BA4}"/>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5" name="Footer Placeholder 4">
            <a:extLst>
              <a:ext uri="{FF2B5EF4-FFF2-40B4-BE49-F238E27FC236}">
                <a16:creationId xmlns:a16="http://schemas.microsoft.com/office/drawing/2014/main" id="{B74D0122-EAFB-624C-A9BE-744C5FFE9D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C986D4-A471-DE4A-B758-3549D2B38DA9}"/>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3318933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40B02-EFF1-EB49-915B-D08D547D970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372FECE-8BB0-B947-A871-DB19137E01E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3B48F7D-8E39-F744-BCEF-2E7A61965208}"/>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5" name="Footer Placeholder 4">
            <a:extLst>
              <a:ext uri="{FF2B5EF4-FFF2-40B4-BE49-F238E27FC236}">
                <a16:creationId xmlns:a16="http://schemas.microsoft.com/office/drawing/2014/main" id="{A2B81A8A-537E-0644-8993-ADD8A45F1C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EAB26-49F9-1C44-97A3-0A1E8C888E19}"/>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3913320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E23D6A-B875-194D-A8C1-84E5B787663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DCA15BA-738B-C341-A344-8467531DAD4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16854CE-481A-894B-A9F3-442FA183F9E2}"/>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5" name="Footer Placeholder 4">
            <a:extLst>
              <a:ext uri="{FF2B5EF4-FFF2-40B4-BE49-F238E27FC236}">
                <a16:creationId xmlns:a16="http://schemas.microsoft.com/office/drawing/2014/main" id="{29223D12-D8F5-DF4E-9CD1-2A4AE793B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F38A1C-C78B-FB42-B099-918616908183}"/>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1233344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D573-7AE2-A546-B17C-1E950D446AE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277DDDC-58EA-C042-8CF4-E76C77776DD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A46D23-D6BE-D64C-A79C-B6700BAC0DF8}"/>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5" name="Footer Placeholder 4">
            <a:extLst>
              <a:ext uri="{FF2B5EF4-FFF2-40B4-BE49-F238E27FC236}">
                <a16:creationId xmlns:a16="http://schemas.microsoft.com/office/drawing/2014/main" id="{44BA788C-730D-234A-914C-CC4D05193D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5A4AF1-C446-DF48-8BBE-6CDECC4B4ACE}"/>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1826691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D55BB-056A-4E46-AFDE-71022AB0B3A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AA4D8FE-BA21-F14B-8BF9-AE5B4E0AEC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51031CB-786F-4044-80EE-216A40EE6C9B}"/>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5" name="Footer Placeholder 4">
            <a:extLst>
              <a:ext uri="{FF2B5EF4-FFF2-40B4-BE49-F238E27FC236}">
                <a16:creationId xmlns:a16="http://schemas.microsoft.com/office/drawing/2014/main" id="{BDEC8F3A-3908-7B4C-BB13-F8C6ACE07B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DB843C-2DA8-4141-96A7-7A840C1ED5D9}"/>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1202455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23593-6985-DD46-88A4-05BC34DD26F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ED5EFB6-0189-4449-BA21-495CD371EC0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3F427BE-50FD-894B-B027-04C37CB17CC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EF84769-F367-594A-A7E2-4D5A87D021B6}"/>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6" name="Footer Placeholder 5">
            <a:extLst>
              <a:ext uri="{FF2B5EF4-FFF2-40B4-BE49-F238E27FC236}">
                <a16:creationId xmlns:a16="http://schemas.microsoft.com/office/drawing/2014/main" id="{98614CC1-0C71-AB46-A67D-4DC0279A3F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93456E-C87C-D244-878A-378AD871BAA7}"/>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707291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2D2D7-425A-DD4A-A7C3-74CF8463A90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08DF07F-D6A1-8145-A070-6B29446C38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EAED806-4033-5545-909F-68AE0BBD1E0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4F39D25-0B6A-0F44-9937-77AAD28ED6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EE6EC73-8ECB-C74E-BDAF-6C7C8126BC1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28E97DB-0D81-0643-A350-060345065470}"/>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8" name="Footer Placeholder 7">
            <a:extLst>
              <a:ext uri="{FF2B5EF4-FFF2-40B4-BE49-F238E27FC236}">
                <a16:creationId xmlns:a16="http://schemas.microsoft.com/office/drawing/2014/main" id="{E8D3F829-556F-7248-9198-135EF1D81F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2151C5-1D86-2442-BD1D-D62EA409DC7B}"/>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3390125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EFF26-C0FE-094C-97F6-DC9319F0605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6F0BCD5-455C-CC4C-947D-AA7254608034}"/>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4" name="Footer Placeholder 3">
            <a:extLst>
              <a:ext uri="{FF2B5EF4-FFF2-40B4-BE49-F238E27FC236}">
                <a16:creationId xmlns:a16="http://schemas.microsoft.com/office/drawing/2014/main" id="{63D47A1B-CEBA-E64B-A1B9-8F8AE7D69B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5E2489-F1D3-FC45-8341-4740223E587B}"/>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3688000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6945EC-C1FC-C84A-8D12-7A48916F8119}"/>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3" name="Footer Placeholder 2">
            <a:extLst>
              <a:ext uri="{FF2B5EF4-FFF2-40B4-BE49-F238E27FC236}">
                <a16:creationId xmlns:a16="http://schemas.microsoft.com/office/drawing/2014/main" id="{1545C13C-1E4F-E84D-94C7-9085BFA165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F3710F-DE8E-B842-ABB2-EA6F47008FE9}"/>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1156209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CF5-6C98-F940-9042-59266AECD33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00711D3-3FCA-D14F-B4E6-12B7D3E4A5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49B9A99-793C-F046-8AEE-F57F4DDAAA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7BD777-91D8-E348-BE02-11A99C350A9E}"/>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6" name="Footer Placeholder 5">
            <a:extLst>
              <a:ext uri="{FF2B5EF4-FFF2-40B4-BE49-F238E27FC236}">
                <a16:creationId xmlns:a16="http://schemas.microsoft.com/office/drawing/2014/main" id="{C9F2DB53-D4D2-5E4D-97A3-301CCEEC85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172B24-BF48-D64A-B4B4-46B07BE62A07}"/>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856777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7EDF5-47EE-0442-9CB7-4FFEF018354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9195BB1-F157-E24B-9784-82404F1957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BA7186-1E3E-EE4E-B2EB-F2F6F09EB5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17A4E3B-0C61-4842-8839-672F3A18AC7A}"/>
              </a:ext>
            </a:extLst>
          </p:cNvPr>
          <p:cNvSpPr>
            <a:spLocks noGrp="1"/>
          </p:cNvSpPr>
          <p:nvPr>
            <p:ph type="dt" sz="half" idx="10"/>
          </p:nvPr>
        </p:nvSpPr>
        <p:spPr/>
        <p:txBody>
          <a:bodyPr/>
          <a:lstStyle/>
          <a:p>
            <a:fld id="{A287AFDC-B582-7C4D-9221-E62915F0A8A6}" type="datetimeFigureOut">
              <a:rPr lang="en-US" smtClean="0"/>
              <a:t>2/22/2026</a:t>
            </a:fld>
            <a:endParaRPr lang="en-US"/>
          </a:p>
        </p:txBody>
      </p:sp>
      <p:sp>
        <p:nvSpPr>
          <p:cNvPr id="6" name="Footer Placeholder 5">
            <a:extLst>
              <a:ext uri="{FF2B5EF4-FFF2-40B4-BE49-F238E27FC236}">
                <a16:creationId xmlns:a16="http://schemas.microsoft.com/office/drawing/2014/main" id="{E2588216-200F-0648-8747-FBF44AEDF7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3B5969-B3BF-9C44-9531-7DCA52616055}"/>
              </a:ext>
            </a:extLst>
          </p:cNvPr>
          <p:cNvSpPr>
            <a:spLocks noGrp="1"/>
          </p:cNvSpPr>
          <p:nvPr>
            <p:ph type="sldNum" sz="quarter" idx="12"/>
          </p:nvPr>
        </p:nvSpPr>
        <p:spPr/>
        <p:txBody>
          <a:bodyPr/>
          <a:lstStyle/>
          <a:p>
            <a:fld id="{813AEB04-A8D6-FC4D-87ED-84D2070D8DDC}" type="slidenum">
              <a:rPr lang="en-US" smtClean="0"/>
              <a:t>‹#›</a:t>
            </a:fld>
            <a:endParaRPr lang="en-US"/>
          </a:p>
        </p:txBody>
      </p:sp>
    </p:spTree>
    <p:extLst>
      <p:ext uri="{BB962C8B-B14F-4D97-AF65-F5344CB8AC3E}">
        <p14:creationId xmlns:p14="http://schemas.microsoft.com/office/powerpoint/2010/main" val="2657334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C19A6-5AAC-6A47-896B-15DEC3EB54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5DF54B7-8A9F-3C47-9EF1-F36EB6A131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A8BB2CF-DD6A-714E-B4EE-37D6DD520C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87AFDC-B582-7C4D-9221-E62915F0A8A6}" type="datetimeFigureOut">
              <a:rPr lang="en-US" smtClean="0"/>
              <a:t>2/22/2026</a:t>
            </a:fld>
            <a:endParaRPr lang="en-US"/>
          </a:p>
        </p:txBody>
      </p:sp>
      <p:sp>
        <p:nvSpPr>
          <p:cNvPr id="5" name="Footer Placeholder 4">
            <a:extLst>
              <a:ext uri="{FF2B5EF4-FFF2-40B4-BE49-F238E27FC236}">
                <a16:creationId xmlns:a16="http://schemas.microsoft.com/office/drawing/2014/main" id="{825DC0F0-EF92-4C4C-863B-297AC5ECEC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BA549F-7034-1F43-AC5D-0E659A2F05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3AEB04-A8D6-FC4D-87ED-84D2070D8DDC}" type="slidenum">
              <a:rPr lang="en-US" smtClean="0"/>
              <a:t>‹#›</a:t>
            </a:fld>
            <a:endParaRPr lang="en-US"/>
          </a:p>
        </p:txBody>
      </p:sp>
    </p:spTree>
    <p:extLst>
      <p:ext uri="{BB962C8B-B14F-4D97-AF65-F5344CB8AC3E}">
        <p14:creationId xmlns:p14="http://schemas.microsoft.com/office/powerpoint/2010/main" val="2208845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hispteachingschoolhub.org/_site/data/files/users/7/files/4A1849127F404C04F2552487CECC303B.pdf" TargetMode="External"/><Relationship Id="rId2" Type="http://schemas.openxmlformats.org/officeDocument/2006/relationships/hyperlink" Target="https://view.officeapps.live.com/op/view.aspx?src=https%3A%2F%2Fwww.hispteachingschoolhub.org%2F_site%2Fdata%2Ffiles%2Fusers%2F7%2Ffiles%2FC84E91178B7FA513B5F6B3333002CA4B.docx&amp;wdOrigin=BROWSELINK" TargetMode="External"/><Relationship Id="rId1" Type="http://schemas.openxmlformats.org/officeDocument/2006/relationships/slideLayout" Target="../slideLayouts/slideLayout2.xml"/><Relationship Id="rId4" Type="http://schemas.openxmlformats.org/officeDocument/2006/relationships/hyperlink" Target="https://www.hispteachingschoolhub.org/_site/data/files/users/7/5EAB8AF394123D77B0D9E134FE8C4DB3.pdf"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gov.uk/government/publications/induction-for-early-career-teachers-england" TargetMode="External"/><Relationship Id="rId3" Type="http://schemas.openxmlformats.org/officeDocument/2006/relationships/hyperlink" Target="https://www.gov.uk/government/publications/early-career-teacher-entitlement" TargetMode="External"/><Relationship Id="rId7" Type="http://schemas.openxmlformats.org/officeDocument/2006/relationships/hyperlink" Target="https://www.gov.uk/guidance/funding-and-eligibility-for-ecf-based-training" TargetMode="External"/><Relationship Id="rId2" Type="http://schemas.openxmlformats.org/officeDocument/2006/relationships/hyperlink" Target="https://www.gov.uk/government/collections/induction-training-and-support-for-early-career-teachers-ects" TargetMode="External"/><Relationship Id="rId1" Type="http://schemas.openxmlformats.org/officeDocument/2006/relationships/slideLayout" Target="../slideLayouts/slideLayout2.xml"/><Relationship Id="rId6" Type="http://schemas.openxmlformats.org/officeDocument/2006/relationships/hyperlink" Target="https://www.gov.uk/guidance/set-up-and-manage-the-early-career-teacher-entitlement" TargetMode="External"/><Relationship Id="rId5" Type="http://schemas.openxmlformats.org/officeDocument/2006/relationships/hyperlink" Target="https://www.gov.uk/government/publications/early-career-teachers-your-training-and-support-entitlement" TargetMode="External"/><Relationship Id="rId4" Type="http://schemas.openxmlformats.org/officeDocument/2006/relationships/hyperlink" Target="https://www.gov.uk/government/publications/early-career-teacher-entitlement-roles-and-responsibiliti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ssets.publishing.service.gov.uk/media/6061eb9cd3bf7f5cde260984/ITT_core_content_framework_.pdf" TargetMode="External"/><Relationship Id="rId2" Type="http://schemas.openxmlformats.org/officeDocument/2006/relationships/hyperlink" Target="https://assets.publishing.service.gov.uk/media/661d24ac08c3be25cfbd3e61/Initial_Teacher_Training_and_Early_Career_Framework.pdf" TargetMode="External"/><Relationship Id="rId1" Type="http://schemas.openxmlformats.org/officeDocument/2006/relationships/slideLayout" Target="../slideLayouts/slideLayout2.xml"/><Relationship Id="rId4" Type="http://schemas.openxmlformats.org/officeDocument/2006/relationships/hyperlink" Target="https://assets.publishing.service.gov.uk/media/60795936d3bf7f400b462d74/Early-Career_Framework_April_2021.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ucl.ac.uk/" TargetMode="External"/><Relationship Id="rId2" Type="http://schemas.openxmlformats.org/officeDocument/2006/relationships/hyperlink" Target="https://niot.org.uk/" TargetMode="External"/><Relationship Id="rId1" Type="http://schemas.openxmlformats.org/officeDocument/2006/relationships/slideLayout" Target="../slideLayouts/slideLayout2.xml"/><Relationship Id="rId5" Type="http://schemas.openxmlformats.org/officeDocument/2006/relationships/hyperlink" Target="https://cel-resources.ucl.ac.uk/index.php?option=com_sppagebuilder&amp;view=page&amp;id=11" TargetMode="External"/><Relationship Id="rId4" Type="http://schemas.openxmlformats.org/officeDocument/2006/relationships/hyperlink" Target="https://niot.org.uk/programmes/materials-for-school-led-ect-programme-25-26"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BF1E0406-85F3-864C-BB90-C3FBEFB20640}"/>
              </a:ext>
            </a:extLst>
          </p:cNvPr>
          <p:cNvCxnSpPr/>
          <p:nvPr/>
        </p:nvCxnSpPr>
        <p:spPr>
          <a:xfrm>
            <a:off x="5381470" y="1963711"/>
            <a:ext cx="0" cy="3237876"/>
          </a:xfrm>
          <a:prstGeom prst="line">
            <a:avLst/>
          </a:prstGeom>
          <a:ln w="28575">
            <a:solidFill>
              <a:srgbClr val="0E5483"/>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D97DE54-9774-654F-A15A-E3145789C604}"/>
              </a:ext>
            </a:extLst>
          </p:cNvPr>
          <p:cNvSpPr txBox="1"/>
          <p:nvPr/>
        </p:nvSpPr>
        <p:spPr>
          <a:xfrm>
            <a:off x="5571081" y="2305615"/>
            <a:ext cx="5763026" cy="2369880"/>
          </a:xfrm>
          <a:prstGeom prst="rect">
            <a:avLst/>
          </a:prstGeom>
          <a:noFill/>
        </p:spPr>
        <p:txBody>
          <a:bodyPr wrap="square" lIns="91440" tIns="45720" rIns="91440" bIns="45720" rtlCol="0" anchor="t">
            <a:spAutoFit/>
          </a:bodyPr>
          <a:lstStyle/>
          <a:p>
            <a:r>
              <a:rPr lang="en-US" sz="3200" b="1" dirty="0">
                <a:latin typeface="Calibri"/>
                <a:ea typeface="Calibri"/>
                <a:cs typeface="Calibri"/>
              </a:rPr>
              <a:t>Early Career Teacher Entitlement (ECTE) </a:t>
            </a:r>
          </a:p>
          <a:p>
            <a:endParaRPr lang="en-US" sz="2800" dirty="0">
              <a:latin typeface="CocoSharpS-Bold" pitchFamily="2" charset="0"/>
            </a:endParaRPr>
          </a:p>
          <a:p>
            <a:r>
              <a:rPr lang="en-US" sz="3600" dirty="0">
                <a:latin typeface="Calibri"/>
                <a:ea typeface="Calibri"/>
                <a:cs typeface="Calibri"/>
              </a:rPr>
              <a:t>Briefing Pack </a:t>
            </a:r>
          </a:p>
          <a:p>
            <a:endParaRPr lang="en-US" sz="2000" dirty="0">
              <a:latin typeface="CocoSharpS-Bold" pitchFamily="2" charset="0"/>
            </a:endParaRPr>
          </a:p>
        </p:txBody>
      </p:sp>
    </p:spTree>
    <p:extLst>
      <p:ext uri="{BB962C8B-B14F-4D97-AF65-F5344CB8AC3E}">
        <p14:creationId xmlns:p14="http://schemas.microsoft.com/office/powerpoint/2010/main" val="2809621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BB13E-1485-ED42-4108-ED7F7A70FA1D}"/>
              </a:ext>
            </a:extLst>
          </p:cNvPr>
          <p:cNvSpPr>
            <a:spLocks noGrp="1"/>
          </p:cNvSpPr>
          <p:nvPr>
            <p:ph type="title"/>
          </p:nvPr>
        </p:nvSpPr>
        <p:spPr>
          <a:xfrm>
            <a:off x="312948" y="87252"/>
            <a:ext cx="11817485" cy="719645"/>
          </a:xfrm>
        </p:spPr>
        <p:txBody>
          <a:bodyPr/>
          <a:lstStyle/>
          <a:p>
            <a:r>
              <a:rPr lang="en-GB" b="1" dirty="0"/>
              <a:t>Support Resources</a:t>
            </a:r>
          </a:p>
        </p:txBody>
      </p:sp>
      <p:sp>
        <p:nvSpPr>
          <p:cNvPr id="3" name="Content Placeholder 2">
            <a:extLst>
              <a:ext uri="{FF2B5EF4-FFF2-40B4-BE49-F238E27FC236}">
                <a16:creationId xmlns:a16="http://schemas.microsoft.com/office/drawing/2014/main" id="{4883232F-DC04-6A48-BC73-577F44C38241}"/>
              </a:ext>
            </a:extLst>
          </p:cNvPr>
          <p:cNvSpPr>
            <a:spLocks noGrp="1"/>
          </p:cNvSpPr>
          <p:nvPr>
            <p:ph idx="1"/>
          </p:nvPr>
        </p:nvSpPr>
        <p:spPr>
          <a:xfrm>
            <a:off x="312948" y="928232"/>
            <a:ext cx="11564815" cy="5803307"/>
          </a:xfrm>
        </p:spPr>
        <p:txBody>
          <a:bodyPr vert="horz" lIns="91440" tIns="45720" rIns="91440" bIns="45720" rtlCol="0" anchor="t">
            <a:noAutofit/>
          </a:bodyPr>
          <a:lstStyle/>
          <a:p>
            <a:pPr marL="0" indent="0">
              <a:buNone/>
            </a:pPr>
            <a:r>
              <a:rPr lang="en-GB" sz="2400" dirty="0"/>
              <a:t>To support headteachers, school staff (including ECTs, mentors and induction tutors) and governing bodies with understanding these changes, we have created these resources:</a:t>
            </a:r>
          </a:p>
          <a:p>
            <a:pPr marL="0" indent="0">
              <a:buNone/>
            </a:pPr>
            <a:endParaRPr lang="en-GB" sz="1200" dirty="0">
              <a:solidFill>
                <a:srgbClr val="000000"/>
              </a:solidFill>
              <a:latin typeface="Calibri"/>
              <a:ea typeface="Calibri"/>
              <a:cs typeface="Calibri"/>
            </a:endParaRPr>
          </a:p>
          <a:p>
            <a:r>
              <a:rPr lang="en-GB" sz="2200" b="1" i="0" dirty="0">
                <a:solidFill>
                  <a:srgbClr val="000000"/>
                </a:solidFill>
                <a:effectLst/>
                <a:latin typeface="Calibri"/>
                <a:ea typeface="Calibri"/>
                <a:cs typeface="Calibri"/>
                <a:hlinkClick r:id="rId2"/>
              </a:rPr>
              <a:t>‘Important Changes to Induction for ECTs from September 2025’ email communication</a:t>
            </a:r>
            <a:r>
              <a:rPr lang="en-GB" sz="2200" b="1" i="0" dirty="0">
                <a:solidFill>
                  <a:srgbClr val="000000"/>
                </a:solidFill>
                <a:effectLst/>
                <a:latin typeface="Calibri"/>
                <a:ea typeface="Calibri"/>
                <a:cs typeface="Calibri"/>
              </a:rPr>
              <a:t> – </a:t>
            </a:r>
            <a:r>
              <a:rPr lang="en-GB" sz="2200" i="0" dirty="0">
                <a:solidFill>
                  <a:srgbClr val="000000"/>
                </a:solidFill>
                <a:effectLst/>
                <a:latin typeface="Calibri"/>
                <a:ea typeface="Calibri"/>
                <a:cs typeface="Calibri"/>
              </a:rPr>
              <a:t>sent to all Headteachers and current Induction Tutors in schools who are already working with HISP TSH and Education Development Trust (EDT) as a lead provider of ECF-based training, on Wednesday 30 April 2025</a:t>
            </a:r>
            <a:r>
              <a:rPr lang="en-GB" sz="2200" dirty="0">
                <a:solidFill>
                  <a:srgbClr val="000000"/>
                </a:solidFill>
                <a:latin typeface="Calibri"/>
                <a:ea typeface="Calibri"/>
                <a:cs typeface="Calibri"/>
              </a:rPr>
              <a:t>.</a:t>
            </a:r>
            <a:endParaRPr lang="en-GB" sz="2200" i="0" dirty="0">
              <a:solidFill>
                <a:srgbClr val="000000"/>
              </a:solidFill>
              <a:effectLst/>
              <a:latin typeface="Calibri" panose="020F0502020204030204" pitchFamily="34" charset="0"/>
              <a:ea typeface="Calibri"/>
              <a:cs typeface="Calibri"/>
            </a:endParaRPr>
          </a:p>
          <a:p>
            <a:endParaRPr lang="en-GB" sz="2200" i="0" dirty="0">
              <a:solidFill>
                <a:srgbClr val="000000"/>
              </a:solidFill>
              <a:effectLst/>
              <a:latin typeface="Calibri" panose="020F0502020204030204" pitchFamily="34" charset="0"/>
            </a:endParaRPr>
          </a:p>
          <a:p>
            <a:r>
              <a:rPr lang="en-GB" sz="2200" b="1" i="0" dirty="0">
                <a:solidFill>
                  <a:srgbClr val="000000"/>
                </a:solidFill>
                <a:effectLst/>
                <a:latin typeface="Calibri"/>
                <a:ea typeface="Calibri"/>
                <a:cs typeface="Calibri"/>
                <a:hlinkClick r:id="rId3"/>
              </a:rPr>
              <a:t>‘ECTE Guidance &amp; FAQs’ document</a:t>
            </a:r>
            <a:r>
              <a:rPr lang="en-GB" sz="2200" b="1" i="0" dirty="0">
                <a:solidFill>
                  <a:srgbClr val="000000"/>
                </a:solidFill>
                <a:effectLst/>
                <a:latin typeface="Calibri"/>
                <a:ea typeface="Calibri"/>
                <a:cs typeface="Calibri"/>
              </a:rPr>
              <a:t> </a:t>
            </a:r>
            <a:r>
              <a:rPr lang="en-GB" sz="2200" i="0" dirty="0">
                <a:solidFill>
                  <a:srgbClr val="000000"/>
                </a:solidFill>
                <a:effectLst/>
                <a:latin typeface="Calibri"/>
                <a:ea typeface="Calibri"/>
                <a:cs typeface="Calibri"/>
              </a:rPr>
              <a:t>– this document contains further details about</a:t>
            </a:r>
            <a:r>
              <a:rPr lang="en-GB" sz="2200" dirty="0">
                <a:solidFill>
                  <a:srgbClr val="000000"/>
                </a:solidFill>
                <a:latin typeface="Calibri"/>
                <a:ea typeface="Calibri"/>
                <a:cs typeface="Calibri"/>
              </a:rPr>
              <a:t>;</a:t>
            </a:r>
            <a:r>
              <a:rPr lang="en-GB" sz="2200" i="0" dirty="0">
                <a:solidFill>
                  <a:srgbClr val="000000"/>
                </a:solidFill>
                <a:effectLst/>
                <a:latin typeface="Calibri"/>
                <a:ea typeface="Calibri"/>
                <a:cs typeface="Calibri"/>
              </a:rPr>
              <a:t> training for ECTs and mentors who started their training before September 2025, support available to previously trained mentors and the impact of these changes on funding that schools and settings receive. This document was sent to Headteachers and Induction Tutors on Wednesday 30 April 2025</a:t>
            </a:r>
            <a:r>
              <a:rPr lang="en-GB" sz="2200" dirty="0">
                <a:solidFill>
                  <a:srgbClr val="000000"/>
                </a:solidFill>
                <a:latin typeface="Calibri"/>
                <a:ea typeface="Calibri"/>
                <a:cs typeface="Calibri"/>
              </a:rPr>
              <a:t>.</a:t>
            </a:r>
            <a:endParaRPr lang="en-GB" sz="2200" i="0" dirty="0">
              <a:solidFill>
                <a:srgbClr val="000000"/>
              </a:solidFill>
              <a:effectLst/>
              <a:latin typeface="Calibri"/>
              <a:ea typeface="Calibri"/>
              <a:cs typeface="Calibri"/>
            </a:endParaRPr>
          </a:p>
          <a:p>
            <a:pPr marL="0" indent="0">
              <a:buNone/>
            </a:pPr>
            <a:endParaRPr lang="en-GB" sz="2200" dirty="0">
              <a:solidFill>
                <a:srgbClr val="000000"/>
              </a:solidFill>
              <a:latin typeface="Calibri"/>
              <a:ea typeface="Calibri"/>
              <a:cs typeface="Calibri"/>
            </a:endParaRPr>
          </a:p>
          <a:p>
            <a:r>
              <a:rPr lang="en-GB" sz="2200" b="1" dirty="0">
                <a:solidFill>
                  <a:srgbClr val="000000"/>
                </a:solidFill>
                <a:latin typeface="Calibri"/>
                <a:ea typeface="Calibri"/>
                <a:cs typeface="Calibri"/>
                <a:hlinkClick r:id="rId4"/>
              </a:rPr>
              <a:t>ECTE Terminology Guide</a:t>
            </a:r>
            <a:r>
              <a:rPr lang="en-GB" sz="2200" b="1" dirty="0">
                <a:solidFill>
                  <a:srgbClr val="000000"/>
                </a:solidFill>
                <a:latin typeface="Calibri"/>
                <a:ea typeface="Calibri"/>
                <a:cs typeface="Calibri"/>
              </a:rPr>
              <a:t> – </a:t>
            </a:r>
            <a:r>
              <a:rPr lang="en-GB" sz="2200" dirty="0">
                <a:solidFill>
                  <a:srgbClr val="000000"/>
                </a:solidFill>
                <a:latin typeface="Calibri"/>
                <a:ea typeface="Calibri"/>
                <a:cs typeface="Calibri"/>
              </a:rPr>
              <a:t>a one-pager summarising the key terminology to describe the different elements of the ECTE.</a:t>
            </a:r>
            <a:endParaRPr lang="en-GB" sz="2200" dirty="0"/>
          </a:p>
        </p:txBody>
      </p:sp>
    </p:spTree>
    <p:extLst>
      <p:ext uri="{BB962C8B-B14F-4D97-AF65-F5344CB8AC3E}">
        <p14:creationId xmlns:p14="http://schemas.microsoft.com/office/powerpoint/2010/main" val="2408632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CB01DA-510B-7C4B-7822-458AD32A83A8}"/>
              </a:ext>
            </a:extLst>
          </p:cNvPr>
          <p:cNvSpPr>
            <a:spLocks noGrp="1"/>
          </p:cNvSpPr>
          <p:nvPr>
            <p:ph idx="1"/>
          </p:nvPr>
        </p:nvSpPr>
        <p:spPr>
          <a:xfrm>
            <a:off x="214008" y="284798"/>
            <a:ext cx="11763983" cy="6427287"/>
          </a:xfrm>
        </p:spPr>
        <p:txBody>
          <a:bodyPr>
            <a:normAutofit fontScale="62500" lnSpcReduction="20000"/>
          </a:bodyPr>
          <a:lstStyle/>
          <a:p>
            <a:pPr marL="0" indent="0">
              <a:buNone/>
            </a:pPr>
            <a:r>
              <a:rPr lang="en-GB" sz="4600" b="1" dirty="0"/>
              <a:t>Links to the updated DfE guidance pages can be found below:</a:t>
            </a:r>
          </a:p>
          <a:p>
            <a:pPr marL="0" indent="0">
              <a:buNone/>
            </a:pPr>
            <a:endParaRPr lang="en-GB" sz="26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2"/>
              </a:rPr>
              <a:t>Early career teacher entitlement (ECTE) support</a:t>
            </a:r>
            <a:r>
              <a:rPr kumimoji="0" lang="en-GB" altLang="en-US" sz="2600" b="0"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2"/>
              </a:rPr>
              <a:t> </a:t>
            </a: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(collection page)</a:t>
            </a:r>
            <a:endParaRPr lang="en-GB" altLang="en-US" sz="26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Information on ETCE - the 2-year programme of training and support for early career teachers (ECTs).</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3"/>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3"/>
              </a:rPr>
              <a:t>Early Career Teacher Entitlement</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Information on the 2-year programme that supports early career teachers (ECTs) when they start their teaching career. This includes the changes to the programme for 2025.</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4"/>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4"/>
              </a:rPr>
              <a:t>Early career teacher entitlement: roles and responsibilities</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How headteachers, induction tutors and mentors can support ECTs during their ECTE.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5"/>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5"/>
              </a:rPr>
              <a:t>Early career teachers: your training and support entitlement</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What ECTs can expect during their ECTE.</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6"/>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6"/>
              </a:rPr>
              <a:t>Set up and manage the early career teacher entitlement</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What schools need to do to set up and manage training, support, assessment and changing circumstances for the ECTE.</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7"/>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7"/>
              </a:rPr>
              <a:t>Eligibility and funding for early career teacher entitlement</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ECTE eligibility criteria and DfE grant funding for schools, ECTs and mentors.</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1" i="0" u="none" strike="noStrike" cap="none" normalizeH="0" baseline="0" dirty="0">
                <a:ln>
                  <a:noFill/>
                </a:ln>
                <a:solidFill>
                  <a:srgbClr val="467885"/>
                </a:solidFill>
                <a:effectLst/>
                <a:latin typeface="Aptos" panose="020B0004020202020204" pitchFamily="34" charset="0"/>
                <a:ea typeface="Arial" panose="020B0604020202020204" pitchFamily="34" charset="0"/>
                <a:cs typeface="Times New Roman" panose="02020603050405020304" pitchFamily="18" charset="0"/>
                <a:hlinkClick r:id="rId8"/>
              </a:rPr>
              <a:t>Statutory Guidance: Induction for Early Career Teachers (England)</a:t>
            </a:r>
            <a:endParaRPr kumimoji="0" lang="en-GB" altLang="en-US"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Aptos" panose="020B0004020202020204" pitchFamily="34" charset="0"/>
                <a:ea typeface="Arial" panose="020B0604020202020204" pitchFamily="34" charset="0"/>
                <a:cs typeface="Times New Roman" panose="02020603050405020304" pitchFamily="18" charset="0"/>
              </a:rPr>
              <a:t>Guidance for appropriate bodies, headteachers, school staff and governing bodies.</a:t>
            </a:r>
            <a:endParaRPr lang="en-GB" sz="2600" dirty="0"/>
          </a:p>
        </p:txBody>
      </p:sp>
    </p:spTree>
    <p:extLst>
      <p:ext uri="{BB962C8B-B14F-4D97-AF65-F5344CB8AC3E}">
        <p14:creationId xmlns:p14="http://schemas.microsoft.com/office/powerpoint/2010/main" val="3328334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30731-6B3D-BFF5-55CC-B218358FD9BB}"/>
              </a:ext>
            </a:extLst>
          </p:cNvPr>
          <p:cNvSpPr>
            <a:spLocks noGrp="1"/>
          </p:cNvSpPr>
          <p:nvPr>
            <p:ph type="title"/>
          </p:nvPr>
        </p:nvSpPr>
        <p:spPr>
          <a:xfrm>
            <a:off x="244813" y="160845"/>
            <a:ext cx="10515600" cy="987019"/>
          </a:xfrm>
        </p:spPr>
        <p:txBody>
          <a:bodyPr>
            <a:normAutofit/>
          </a:bodyPr>
          <a:lstStyle/>
          <a:p>
            <a:r>
              <a:rPr lang="en-GB" sz="4000" b="1" dirty="0">
                <a:latin typeface="Calibri"/>
                <a:ea typeface="Calibri"/>
                <a:cs typeface="Calibri"/>
              </a:rPr>
              <a:t>Introduction – high-level narrative</a:t>
            </a:r>
          </a:p>
        </p:txBody>
      </p:sp>
      <p:sp>
        <p:nvSpPr>
          <p:cNvPr id="3" name="Content Placeholder 2">
            <a:extLst>
              <a:ext uri="{FF2B5EF4-FFF2-40B4-BE49-F238E27FC236}">
                <a16:creationId xmlns:a16="http://schemas.microsoft.com/office/drawing/2014/main" id="{F783D8F4-9E3E-BEDC-92C4-C75676EEFE8E}"/>
              </a:ext>
            </a:extLst>
          </p:cNvPr>
          <p:cNvSpPr>
            <a:spLocks noGrp="1"/>
          </p:cNvSpPr>
          <p:nvPr>
            <p:ph idx="1"/>
          </p:nvPr>
        </p:nvSpPr>
        <p:spPr>
          <a:xfrm>
            <a:off x="244813" y="1327216"/>
            <a:ext cx="11701043" cy="5282016"/>
          </a:xfrm>
        </p:spPr>
        <p:txBody>
          <a:bodyPr vert="horz" lIns="91440" tIns="45720" rIns="91440" bIns="45720" rtlCol="0" anchor="t">
            <a:normAutofit lnSpcReduction="10000"/>
          </a:bodyPr>
          <a:lstStyle/>
          <a:p>
            <a:pPr marL="0" indent="0">
              <a:buNone/>
            </a:pPr>
            <a:endParaRPr lang="en-GB" dirty="0"/>
          </a:p>
          <a:p>
            <a:r>
              <a:rPr lang="en-GB" dirty="0"/>
              <a:t>Introduction of Early Career Teacher Entitlement (ECTE) from September 2025.</a:t>
            </a:r>
            <a:endParaRPr lang="en-GB" dirty="0">
              <a:ea typeface="Calibri"/>
              <a:cs typeface="Calibri"/>
            </a:endParaRPr>
          </a:p>
          <a:p>
            <a:endParaRPr lang="en-GB" dirty="0"/>
          </a:p>
          <a:p>
            <a:r>
              <a:rPr lang="en-GB" dirty="0"/>
              <a:t>Implementation of the Initial Teacher Training and Early Career Framework (ITTECF), which supersedes the Early Career Framework (ECF) from September 2025.</a:t>
            </a:r>
            <a:endParaRPr lang="en-GB" dirty="0">
              <a:ea typeface="Calibri"/>
              <a:cs typeface="Calibri"/>
            </a:endParaRPr>
          </a:p>
          <a:p>
            <a:endParaRPr lang="en-GB" dirty="0"/>
          </a:p>
          <a:p>
            <a:r>
              <a:rPr lang="en-GB" dirty="0"/>
              <a:t>On 22 April 2025, the DfE updated their guidance to reflect changes to training and induction for ECTs starting September 2025.</a:t>
            </a:r>
            <a:endParaRPr lang="en-GB" dirty="0">
              <a:ea typeface="Calibri"/>
              <a:cs typeface="Calibri"/>
            </a:endParaRPr>
          </a:p>
          <a:p>
            <a:endParaRPr lang="en-GB" dirty="0"/>
          </a:p>
          <a:p>
            <a:r>
              <a:rPr lang="en-GB" dirty="0"/>
              <a:t> Full review of ECTE, including the content of the ITTECF, in 2027.</a:t>
            </a:r>
            <a:endParaRPr lang="en-GB" dirty="0">
              <a:ea typeface="Calibri"/>
              <a:cs typeface="Calibri"/>
            </a:endParaRPr>
          </a:p>
          <a:p>
            <a:endParaRPr lang="en-GB" dirty="0"/>
          </a:p>
        </p:txBody>
      </p:sp>
    </p:spTree>
    <p:extLst>
      <p:ext uri="{BB962C8B-B14F-4D97-AF65-F5344CB8AC3E}">
        <p14:creationId xmlns:p14="http://schemas.microsoft.com/office/powerpoint/2010/main" val="2215636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C379B-3A1F-0CCF-F5F7-73E43F4CFD4B}"/>
              </a:ext>
            </a:extLst>
          </p:cNvPr>
          <p:cNvSpPr>
            <a:spLocks noGrp="1"/>
          </p:cNvSpPr>
          <p:nvPr>
            <p:ph type="title"/>
          </p:nvPr>
        </p:nvSpPr>
        <p:spPr>
          <a:xfrm>
            <a:off x="186445" y="178375"/>
            <a:ext cx="11720210" cy="852757"/>
          </a:xfrm>
        </p:spPr>
        <p:txBody>
          <a:bodyPr>
            <a:noAutofit/>
          </a:bodyPr>
          <a:lstStyle/>
          <a:p>
            <a:r>
              <a:rPr lang="en-GB" sz="4000" b="1" dirty="0">
                <a:latin typeface="Calibri"/>
                <a:ea typeface="Calibri"/>
                <a:cs typeface="Calibri"/>
              </a:rPr>
              <a:t>Summary of changes implemented from Sept 25</a:t>
            </a:r>
          </a:p>
        </p:txBody>
      </p:sp>
      <p:sp>
        <p:nvSpPr>
          <p:cNvPr id="3" name="Content Placeholder 2">
            <a:extLst>
              <a:ext uri="{FF2B5EF4-FFF2-40B4-BE49-F238E27FC236}">
                <a16:creationId xmlns:a16="http://schemas.microsoft.com/office/drawing/2014/main" id="{638E8C66-B65C-D9B3-39FC-089953674B27}"/>
              </a:ext>
            </a:extLst>
          </p:cNvPr>
          <p:cNvSpPr>
            <a:spLocks noGrp="1"/>
          </p:cNvSpPr>
          <p:nvPr>
            <p:ph idx="1"/>
          </p:nvPr>
        </p:nvSpPr>
        <p:spPr>
          <a:xfrm>
            <a:off x="235083" y="1290105"/>
            <a:ext cx="11622934" cy="5136101"/>
          </a:xfrm>
        </p:spPr>
        <p:txBody>
          <a:bodyPr vert="horz" lIns="91440" tIns="45720" rIns="91440" bIns="45720" rtlCol="0" anchor="t">
            <a:normAutofit fontScale="92500" lnSpcReduction="10000"/>
          </a:bodyPr>
          <a:lstStyle/>
          <a:p>
            <a:pPr marL="514350" indent="-514350">
              <a:buFont typeface="+mj-lt"/>
              <a:buAutoNum type="arabicPeriod"/>
            </a:pPr>
            <a:r>
              <a:rPr lang="en-GB" dirty="0"/>
              <a:t>All new ECT training programmes are based on the Initial Teacher Training and Early Career Framework (ITTECF) which will replace the Early Career Framework (ECF).</a:t>
            </a:r>
          </a:p>
          <a:p>
            <a:pPr marL="514350" indent="-514350">
              <a:buFont typeface="+mj-lt"/>
              <a:buAutoNum type="arabicPeriod"/>
            </a:pPr>
            <a:endParaRPr lang="en-GB" dirty="0"/>
          </a:p>
          <a:p>
            <a:pPr marL="514350" indent="-514350">
              <a:buFont typeface="+mj-lt"/>
              <a:buAutoNum type="arabicPeriod"/>
            </a:pPr>
            <a:r>
              <a:rPr lang="en-GB" dirty="0"/>
              <a:t>The term ‘early career teacher entitlement’ (ECTE) replaces the term ‘ECF-based training and induction’.</a:t>
            </a:r>
            <a:endParaRPr lang="en-GB" dirty="0">
              <a:ea typeface="Calibri"/>
              <a:cs typeface="Calibri"/>
            </a:endParaRPr>
          </a:p>
          <a:p>
            <a:pPr marL="514350" indent="-514350">
              <a:buFont typeface="+mj-lt"/>
              <a:buAutoNum type="arabicPeriod"/>
            </a:pPr>
            <a:endParaRPr lang="en-GB" dirty="0"/>
          </a:p>
          <a:p>
            <a:pPr marL="514350" indent="-514350">
              <a:buFont typeface="+mj-lt"/>
              <a:buAutoNum type="arabicPeriod"/>
            </a:pPr>
            <a:r>
              <a:rPr lang="en-GB" dirty="0"/>
              <a:t>In response to feedback, there are changes to the DfE funded provider-led training programmes.</a:t>
            </a:r>
            <a:endParaRPr lang="en-GB" dirty="0">
              <a:ea typeface="Calibri"/>
              <a:cs typeface="Calibri"/>
            </a:endParaRPr>
          </a:p>
          <a:p>
            <a:pPr marL="514350" indent="-514350">
              <a:buFont typeface="+mj-lt"/>
              <a:buAutoNum type="arabicPeriod"/>
            </a:pPr>
            <a:endParaRPr lang="en-GB" dirty="0"/>
          </a:p>
          <a:p>
            <a:pPr marL="514350" indent="-514350">
              <a:buFont typeface="+mj-lt"/>
              <a:buAutoNum type="arabicPeriod"/>
            </a:pPr>
            <a:r>
              <a:rPr lang="en-GB" dirty="0"/>
              <a:t>For schools delivering their own training, there are new freely available DfE-accredited school led materials (SLMs) which cover the ITTECF in full which schools can use in full or in part to design, develop and deliver their own training.</a:t>
            </a:r>
            <a:endParaRPr lang="en-GB" dirty="0">
              <a:ea typeface="Calibri"/>
              <a:cs typeface="Calibri"/>
            </a:endParaRPr>
          </a:p>
        </p:txBody>
      </p:sp>
    </p:spTree>
    <p:extLst>
      <p:ext uri="{BB962C8B-B14F-4D97-AF65-F5344CB8AC3E}">
        <p14:creationId xmlns:p14="http://schemas.microsoft.com/office/powerpoint/2010/main" val="3485599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B1625-98A8-ACC2-27FB-D8E7ADE846E2}"/>
              </a:ext>
            </a:extLst>
          </p:cNvPr>
          <p:cNvSpPr>
            <a:spLocks noGrp="1"/>
          </p:cNvSpPr>
          <p:nvPr>
            <p:ph type="title"/>
          </p:nvPr>
        </p:nvSpPr>
        <p:spPr>
          <a:xfrm>
            <a:off x="283724" y="248393"/>
            <a:ext cx="11554838" cy="1483130"/>
          </a:xfrm>
        </p:spPr>
        <p:txBody>
          <a:bodyPr vert="horz" lIns="91440" tIns="45720" rIns="91440" bIns="45720" rtlCol="0" anchor="ctr">
            <a:noAutofit/>
          </a:bodyPr>
          <a:lstStyle/>
          <a:p>
            <a:pPr marL="742950" indent="-742950">
              <a:buFont typeface="+mj-lt"/>
              <a:buAutoNum type="arabicPeriod"/>
            </a:pPr>
            <a:r>
              <a:rPr lang="en-GB" sz="2800" b="1" dirty="0">
                <a:latin typeface="Calibri"/>
                <a:ea typeface="Calibri"/>
                <a:cs typeface="Calibri"/>
              </a:rPr>
              <a:t>All new ECT training programmes should be based on the Initial Teacher Training and Early Career Framework (ITTECF) which will replace the Early Career Framework (ECF)</a:t>
            </a:r>
          </a:p>
        </p:txBody>
      </p:sp>
      <p:sp>
        <p:nvSpPr>
          <p:cNvPr id="3" name="Content Placeholder 2">
            <a:extLst>
              <a:ext uri="{FF2B5EF4-FFF2-40B4-BE49-F238E27FC236}">
                <a16:creationId xmlns:a16="http://schemas.microsoft.com/office/drawing/2014/main" id="{F286C580-11CD-177B-48F2-0AF719E5EE28}"/>
              </a:ext>
            </a:extLst>
          </p:cNvPr>
          <p:cNvSpPr>
            <a:spLocks noGrp="1"/>
          </p:cNvSpPr>
          <p:nvPr>
            <p:ph idx="1"/>
          </p:nvPr>
        </p:nvSpPr>
        <p:spPr>
          <a:xfrm>
            <a:off x="449135" y="2178351"/>
            <a:ext cx="11302999" cy="4304256"/>
          </a:xfrm>
        </p:spPr>
        <p:txBody>
          <a:bodyPr vert="horz" lIns="91440" tIns="45720" rIns="91440" bIns="45720" rtlCol="0" anchor="t">
            <a:normAutofit lnSpcReduction="10000"/>
          </a:bodyPr>
          <a:lstStyle/>
          <a:p>
            <a:r>
              <a:rPr lang="en-GB" dirty="0"/>
              <a:t>The </a:t>
            </a:r>
            <a:r>
              <a:rPr lang="en-GB" dirty="0">
                <a:hlinkClick r:id="rId2"/>
              </a:rPr>
              <a:t>Initial Teacher Training and Early Career Framework</a:t>
            </a:r>
            <a:r>
              <a:rPr lang="en-GB" dirty="0"/>
              <a:t> (ITTECF) combines and updates the previous </a:t>
            </a:r>
            <a:r>
              <a:rPr lang="en-GB" dirty="0">
                <a:hlinkClick r:id="rId3"/>
              </a:rPr>
              <a:t>ITT Core Content Framework</a:t>
            </a:r>
            <a:r>
              <a:rPr lang="en-GB" dirty="0"/>
              <a:t> (CCF) and the </a:t>
            </a:r>
            <a:r>
              <a:rPr lang="en-GB" dirty="0">
                <a:hlinkClick r:id="rId4"/>
              </a:rPr>
              <a:t>Early Career Framework</a:t>
            </a:r>
            <a:r>
              <a:rPr lang="en-GB" dirty="0"/>
              <a:t> (ECF).</a:t>
            </a:r>
          </a:p>
          <a:p>
            <a:endParaRPr lang="en-GB" dirty="0"/>
          </a:p>
          <a:p>
            <a:r>
              <a:rPr lang="en-GB" dirty="0"/>
              <a:t>Content includes updates to; adaptive teaching and SEND, high quality oral language (oracy), early cognitive development, evidence literacy. </a:t>
            </a:r>
            <a:endParaRPr lang="en-GB" dirty="0">
              <a:ea typeface="Calibri"/>
              <a:cs typeface="Calibri"/>
            </a:endParaRPr>
          </a:p>
          <a:p>
            <a:endParaRPr lang="en-GB" dirty="0"/>
          </a:p>
          <a:p>
            <a:r>
              <a:rPr lang="en-GB" dirty="0"/>
              <a:t>Since September 2025, this is the static framework document, which sets out what trainee and early career teachers need to know, and know how to do, at the start of their careers.</a:t>
            </a:r>
          </a:p>
          <a:p>
            <a:endParaRPr lang="en-GB" dirty="0"/>
          </a:p>
        </p:txBody>
      </p:sp>
    </p:spTree>
    <p:extLst>
      <p:ext uri="{BB962C8B-B14F-4D97-AF65-F5344CB8AC3E}">
        <p14:creationId xmlns:p14="http://schemas.microsoft.com/office/powerpoint/2010/main" val="1735490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81C86-5413-824A-427E-FCD23AB63D31}"/>
              </a:ext>
            </a:extLst>
          </p:cNvPr>
          <p:cNvSpPr>
            <a:spLocks noGrp="1"/>
          </p:cNvSpPr>
          <p:nvPr>
            <p:ph type="title"/>
          </p:nvPr>
        </p:nvSpPr>
        <p:spPr>
          <a:xfrm>
            <a:off x="293451" y="209483"/>
            <a:ext cx="11438106" cy="1325563"/>
          </a:xfrm>
        </p:spPr>
        <p:txBody>
          <a:bodyPr>
            <a:normAutofit/>
          </a:bodyPr>
          <a:lstStyle/>
          <a:p>
            <a:pPr marL="514350" indent="-514350">
              <a:buFont typeface="+mj-lt"/>
              <a:buAutoNum type="arabicPeriod" startAt="2"/>
            </a:pPr>
            <a:r>
              <a:rPr lang="en-GB" sz="2800" b="1" dirty="0">
                <a:latin typeface="Calibri"/>
                <a:ea typeface="Calibri"/>
                <a:cs typeface="Calibri"/>
              </a:rPr>
              <a:t>The term ‘early career teacher entitlement’ (ECTE) has replaced the term ‘ECF-based training and induction’</a:t>
            </a:r>
          </a:p>
        </p:txBody>
      </p:sp>
      <p:sp>
        <p:nvSpPr>
          <p:cNvPr id="3" name="Content Placeholder 2">
            <a:extLst>
              <a:ext uri="{FF2B5EF4-FFF2-40B4-BE49-F238E27FC236}">
                <a16:creationId xmlns:a16="http://schemas.microsoft.com/office/drawing/2014/main" id="{20912780-A851-94B1-3E97-E804A27054B3}"/>
              </a:ext>
            </a:extLst>
          </p:cNvPr>
          <p:cNvSpPr>
            <a:spLocks noGrp="1"/>
          </p:cNvSpPr>
          <p:nvPr>
            <p:ph idx="1"/>
          </p:nvPr>
        </p:nvSpPr>
        <p:spPr>
          <a:xfrm>
            <a:off x="293036" y="1705260"/>
            <a:ext cx="11653443" cy="4810492"/>
          </a:xfrm>
        </p:spPr>
        <p:txBody>
          <a:bodyPr vert="horz" lIns="91440" tIns="45720" rIns="91440" bIns="45720" rtlCol="0" anchor="t">
            <a:normAutofit fontScale="92500"/>
          </a:bodyPr>
          <a:lstStyle/>
          <a:p>
            <a:r>
              <a:rPr lang="en-GB" dirty="0"/>
              <a:t>ECTE includes the training programme as well as the statutory entitlements of;</a:t>
            </a:r>
            <a:endParaRPr lang="en-GB" dirty="0">
              <a:ea typeface="Calibri" panose="020F0502020204030204"/>
              <a:cs typeface="Calibri" panose="020F0502020204030204"/>
            </a:endParaRPr>
          </a:p>
          <a:p>
            <a:pPr lvl="1"/>
            <a:r>
              <a:rPr lang="en-GB" sz="2800" dirty="0"/>
              <a:t>a two-year ITTECF based training programme</a:t>
            </a:r>
            <a:endParaRPr lang="en-GB" sz="2800" dirty="0">
              <a:ea typeface="Calibri" panose="020F0502020204030204"/>
              <a:cs typeface="Calibri" panose="020F0502020204030204"/>
            </a:endParaRPr>
          </a:p>
          <a:p>
            <a:pPr lvl="1"/>
            <a:r>
              <a:rPr lang="en-GB" sz="2800" dirty="0"/>
              <a:t>a dedicated mentor and induction tutor</a:t>
            </a:r>
            <a:endParaRPr lang="en-GB" sz="2800" dirty="0">
              <a:ea typeface="Calibri" panose="020F0502020204030204"/>
              <a:cs typeface="Calibri" panose="020F0502020204030204"/>
            </a:endParaRPr>
          </a:p>
          <a:p>
            <a:pPr lvl="1"/>
            <a:r>
              <a:rPr lang="en-GB" sz="2800" dirty="0"/>
              <a:t>time off timetable</a:t>
            </a:r>
            <a:endParaRPr lang="en-GB" sz="2800" dirty="0">
              <a:ea typeface="Calibri" panose="020F0502020204030204"/>
              <a:cs typeface="Calibri" panose="020F0502020204030204"/>
            </a:endParaRPr>
          </a:p>
          <a:p>
            <a:pPr lvl="1"/>
            <a:r>
              <a:rPr lang="en-GB" sz="2800" dirty="0"/>
              <a:t>assessment against the Teachers Standards (provided by an Appropriate Body)</a:t>
            </a:r>
            <a:endParaRPr lang="en-GB" sz="2800" dirty="0">
              <a:ea typeface="Calibri" panose="020F0502020204030204"/>
              <a:cs typeface="Calibri" panose="020F0502020204030204"/>
            </a:endParaRPr>
          </a:p>
          <a:p>
            <a:endParaRPr lang="en-GB" dirty="0"/>
          </a:p>
          <a:p>
            <a:r>
              <a:rPr lang="en-GB" dirty="0"/>
              <a:t> It is not an additional programme.</a:t>
            </a:r>
            <a:endParaRPr lang="en-GB">
              <a:ea typeface="Calibri"/>
              <a:cs typeface="Calibri"/>
            </a:endParaRPr>
          </a:p>
          <a:p>
            <a:endParaRPr lang="en-GB" dirty="0"/>
          </a:p>
          <a:p>
            <a:r>
              <a:rPr lang="en-GB" dirty="0"/>
              <a:t>Term to encompass all aspects of induction, capturing what forms the 2-year period of support and training for ECTs.</a:t>
            </a:r>
            <a:endParaRPr lang="en-GB" dirty="0">
              <a:ea typeface="Calibri"/>
              <a:cs typeface="Calibri"/>
            </a:endParaRPr>
          </a:p>
        </p:txBody>
      </p:sp>
    </p:spTree>
    <p:extLst>
      <p:ext uri="{BB962C8B-B14F-4D97-AF65-F5344CB8AC3E}">
        <p14:creationId xmlns:p14="http://schemas.microsoft.com/office/powerpoint/2010/main" val="1457479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46793-EDB5-438A-FADE-B7ADABCC337C}"/>
              </a:ext>
            </a:extLst>
          </p:cNvPr>
          <p:cNvSpPr>
            <a:spLocks noGrp="1"/>
          </p:cNvSpPr>
          <p:nvPr>
            <p:ph type="title"/>
          </p:nvPr>
        </p:nvSpPr>
        <p:spPr>
          <a:xfrm>
            <a:off x="215629" y="267848"/>
            <a:ext cx="11525655" cy="1325563"/>
          </a:xfrm>
        </p:spPr>
        <p:txBody>
          <a:bodyPr>
            <a:noAutofit/>
          </a:bodyPr>
          <a:lstStyle/>
          <a:p>
            <a:pPr marL="514350" indent="-514350">
              <a:buFont typeface="+mj-lt"/>
              <a:buAutoNum type="arabicPeriod" startAt="3"/>
            </a:pPr>
            <a:r>
              <a:rPr lang="en-GB" sz="2800" b="1" dirty="0">
                <a:latin typeface="Calibri"/>
                <a:ea typeface="Calibri"/>
                <a:cs typeface="Calibri"/>
              </a:rPr>
              <a:t>In response to feedback, there have been changes to the DfE funded provider-led training programmes</a:t>
            </a:r>
            <a:br>
              <a:rPr lang="en-GB" sz="2800" dirty="0"/>
            </a:br>
            <a:endParaRPr lang="en-GB" sz="2800" dirty="0"/>
          </a:p>
        </p:txBody>
      </p:sp>
      <p:sp>
        <p:nvSpPr>
          <p:cNvPr id="3" name="Content Placeholder 2">
            <a:extLst>
              <a:ext uri="{FF2B5EF4-FFF2-40B4-BE49-F238E27FC236}">
                <a16:creationId xmlns:a16="http://schemas.microsoft.com/office/drawing/2014/main" id="{3AF843CF-F0E9-46DC-847B-7E308DD9BBA8}"/>
              </a:ext>
            </a:extLst>
          </p:cNvPr>
          <p:cNvSpPr>
            <a:spLocks noGrp="1"/>
          </p:cNvSpPr>
          <p:nvPr>
            <p:ph idx="1"/>
          </p:nvPr>
        </p:nvSpPr>
        <p:spPr>
          <a:xfrm>
            <a:off x="269942" y="1454285"/>
            <a:ext cx="11652116" cy="5135867"/>
          </a:xfrm>
        </p:spPr>
        <p:txBody>
          <a:bodyPr vert="horz" lIns="91440" tIns="45720" rIns="91440" bIns="45720" rtlCol="0" anchor="t">
            <a:normAutofit fontScale="85000" lnSpcReduction="20000"/>
          </a:bodyPr>
          <a:lstStyle/>
          <a:p>
            <a:r>
              <a:rPr lang="en-GB" dirty="0"/>
              <a:t>Training for new mentors has been reduced from 2 years to 1 year to reduce workload.</a:t>
            </a:r>
          </a:p>
          <a:p>
            <a:pPr marL="0" indent="0">
              <a:buNone/>
            </a:pPr>
            <a:endParaRPr lang="en-GB" dirty="0"/>
          </a:p>
          <a:p>
            <a:r>
              <a:rPr lang="en-GB" dirty="0"/>
              <a:t>Programmes include mentor session materials so mentors can spend their valuable time supporting their ECT, rather than planning and creating resources.</a:t>
            </a:r>
            <a:endParaRPr lang="en-GB" dirty="0">
              <a:ea typeface="Calibri"/>
              <a:cs typeface="Calibri"/>
            </a:endParaRPr>
          </a:p>
          <a:p>
            <a:pPr marL="0" indent="0">
              <a:buNone/>
            </a:pPr>
            <a:endParaRPr lang="en-GB" dirty="0"/>
          </a:p>
          <a:p>
            <a:r>
              <a:rPr lang="en-GB" dirty="0"/>
              <a:t>Programmes include diagnostic tools to allow ECTs to focus on areas they most need to develop.</a:t>
            </a:r>
            <a:endParaRPr lang="en-GB" dirty="0">
              <a:ea typeface="Calibri"/>
              <a:cs typeface="Calibri"/>
            </a:endParaRPr>
          </a:p>
          <a:p>
            <a:endParaRPr lang="en-GB" dirty="0"/>
          </a:p>
          <a:p>
            <a:r>
              <a:rPr lang="en-GB" dirty="0"/>
              <a:t>Programmes include more contextualisation to subject and phase with enhanced subject-specific materials and resources. This will include materials and resources to support teaching pupils with SEND.</a:t>
            </a:r>
            <a:endParaRPr lang="en-GB" dirty="0">
              <a:ea typeface="Calibri"/>
              <a:cs typeface="Calibri"/>
            </a:endParaRPr>
          </a:p>
          <a:p>
            <a:endParaRPr lang="en-GB" dirty="0"/>
          </a:p>
          <a:p>
            <a:r>
              <a:rPr lang="en-GB" dirty="0"/>
              <a:t>Programmes are pitched in recognition that most ECTs will begin their training with a greater understanding of the framework from their ITT.</a:t>
            </a:r>
            <a:endParaRPr lang="en-GB" dirty="0">
              <a:ea typeface="Calibri"/>
              <a:cs typeface="Calibri"/>
            </a:endParaRPr>
          </a:p>
        </p:txBody>
      </p:sp>
    </p:spTree>
    <p:extLst>
      <p:ext uri="{BB962C8B-B14F-4D97-AF65-F5344CB8AC3E}">
        <p14:creationId xmlns:p14="http://schemas.microsoft.com/office/powerpoint/2010/main" val="825007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61017-F78A-620E-7FC5-F6CFC5361C1F}"/>
              </a:ext>
            </a:extLst>
          </p:cNvPr>
          <p:cNvSpPr>
            <a:spLocks noGrp="1"/>
          </p:cNvSpPr>
          <p:nvPr>
            <p:ph type="title"/>
          </p:nvPr>
        </p:nvSpPr>
        <p:spPr>
          <a:xfrm>
            <a:off x="93223" y="219210"/>
            <a:ext cx="12005553" cy="1325563"/>
          </a:xfrm>
        </p:spPr>
        <p:txBody>
          <a:bodyPr>
            <a:noAutofit/>
          </a:bodyPr>
          <a:lstStyle/>
          <a:p>
            <a:pPr marL="514350" indent="-514350">
              <a:buFont typeface="+mj-lt"/>
              <a:buAutoNum type="arabicPeriod" startAt="4"/>
            </a:pPr>
            <a:r>
              <a:rPr lang="en-GB" sz="2800" b="1" dirty="0">
                <a:latin typeface="Calibri"/>
                <a:ea typeface="Calibri"/>
                <a:cs typeface="Calibri"/>
              </a:rPr>
              <a:t>For schools delivering their own training, there are new freely available DfE-accredited school led materials (SLMs) which cover the ITTECF in full which schools can use in full or in part to design, develop and deliver their own training</a:t>
            </a:r>
          </a:p>
        </p:txBody>
      </p:sp>
      <p:sp>
        <p:nvSpPr>
          <p:cNvPr id="3" name="Content Placeholder 2">
            <a:extLst>
              <a:ext uri="{FF2B5EF4-FFF2-40B4-BE49-F238E27FC236}">
                <a16:creationId xmlns:a16="http://schemas.microsoft.com/office/drawing/2014/main" id="{99AB903C-8187-D483-3A47-E383643BD46E}"/>
              </a:ext>
            </a:extLst>
          </p:cNvPr>
          <p:cNvSpPr>
            <a:spLocks noGrp="1"/>
          </p:cNvSpPr>
          <p:nvPr>
            <p:ph idx="1"/>
          </p:nvPr>
        </p:nvSpPr>
        <p:spPr>
          <a:xfrm>
            <a:off x="254540" y="1922900"/>
            <a:ext cx="11691731" cy="4722568"/>
          </a:xfrm>
        </p:spPr>
        <p:txBody>
          <a:bodyPr vert="horz" lIns="91440" tIns="45720" rIns="91440" bIns="45720" rtlCol="0" anchor="t">
            <a:normAutofit fontScale="92500" lnSpcReduction="10000"/>
          </a:bodyPr>
          <a:lstStyle/>
          <a:p>
            <a:r>
              <a:rPr lang="en-GB" dirty="0"/>
              <a:t>For delivery from September 2025, school-led materials (SLMs) based on the ITTECF will be provided by </a:t>
            </a:r>
            <a:r>
              <a:rPr lang="en-GB" dirty="0">
                <a:hlinkClick r:id="rId2"/>
              </a:rPr>
              <a:t>National Institute of Teaching</a:t>
            </a:r>
            <a:r>
              <a:rPr lang="en-GB" dirty="0"/>
              <a:t> and </a:t>
            </a:r>
            <a:r>
              <a:rPr lang="en-GB" dirty="0">
                <a:hlinkClick r:id="rId3"/>
              </a:rPr>
              <a:t>UCL Institute of Education</a:t>
            </a:r>
            <a:r>
              <a:rPr lang="en-GB" dirty="0"/>
              <a:t> via their own platforms:</a:t>
            </a:r>
          </a:p>
          <a:p>
            <a:endParaRPr lang="en-GB" dirty="0">
              <a:ea typeface="Calibri"/>
              <a:cs typeface="Calibri"/>
            </a:endParaRPr>
          </a:p>
          <a:p>
            <a:pPr lvl="1"/>
            <a:r>
              <a:rPr lang="en-GB" dirty="0"/>
              <a:t>National Institute of Teaching: </a:t>
            </a:r>
            <a:r>
              <a:rPr lang="en-GB" dirty="0">
                <a:hlinkClick r:id="rId4"/>
              </a:rPr>
              <a:t>Materials for school-led ECT Programme 2025/26 – The National Institute of Teaching</a:t>
            </a:r>
            <a:endParaRPr lang="en-GB" dirty="0"/>
          </a:p>
          <a:p>
            <a:pPr lvl="1"/>
            <a:r>
              <a:rPr lang="en-GB" dirty="0"/>
              <a:t>UCL Institute of Education: </a:t>
            </a:r>
            <a:r>
              <a:rPr lang="en-GB" dirty="0">
                <a:hlinkClick r:id="rId5"/>
              </a:rPr>
              <a:t>CEL - The Source – Home</a:t>
            </a:r>
            <a:endParaRPr lang="en-GB" dirty="0"/>
          </a:p>
          <a:p>
            <a:endParaRPr lang="en-GB" dirty="0"/>
          </a:p>
          <a:p>
            <a:r>
              <a:rPr lang="en-GB" dirty="0"/>
              <a:t>Schools can choose to use these in full, or in part.</a:t>
            </a:r>
            <a:endParaRPr lang="en-GB" dirty="0">
              <a:ea typeface="Calibri"/>
              <a:cs typeface="Calibri"/>
            </a:endParaRPr>
          </a:p>
          <a:p>
            <a:endParaRPr lang="en-GB" dirty="0"/>
          </a:p>
          <a:p>
            <a:r>
              <a:rPr lang="en-GB" dirty="0"/>
              <a:t>Year 1 materials available from Summer 2025. Year 2 materials will be available </a:t>
            </a:r>
            <a:r>
              <a:rPr lang="en-GB"/>
              <a:t>from Spring 2026.</a:t>
            </a:r>
            <a:endParaRPr lang="en-GB">
              <a:ea typeface="Calibri"/>
              <a:cs typeface="Calibri"/>
            </a:endParaRPr>
          </a:p>
          <a:p>
            <a:pPr marL="0" indent="0">
              <a:buNone/>
            </a:pPr>
            <a:endParaRPr lang="en-GB" dirty="0"/>
          </a:p>
        </p:txBody>
      </p:sp>
    </p:spTree>
    <p:extLst>
      <p:ext uri="{BB962C8B-B14F-4D97-AF65-F5344CB8AC3E}">
        <p14:creationId xmlns:p14="http://schemas.microsoft.com/office/powerpoint/2010/main" val="343404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7F966-95BC-A645-99F5-8BD99E0E1112}"/>
              </a:ext>
            </a:extLst>
          </p:cNvPr>
          <p:cNvSpPr>
            <a:spLocks noGrp="1"/>
          </p:cNvSpPr>
          <p:nvPr>
            <p:ph type="title"/>
          </p:nvPr>
        </p:nvSpPr>
        <p:spPr>
          <a:xfrm>
            <a:off x="264268" y="160845"/>
            <a:ext cx="11681297" cy="1152390"/>
          </a:xfrm>
        </p:spPr>
        <p:txBody>
          <a:bodyPr>
            <a:normAutofit/>
          </a:bodyPr>
          <a:lstStyle/>
          <a:p>
            <a:r>
              <a:rPr lang="en-GB" sz="2800" b="1" dirty="0">
                <a:latin typeface="Calibri"/>
                <a:ea typeface="Calibri"/>
                <a:cs typeface="Calibri"/>
              </a:rPr>
              <a:t>Since September 2025, there are two options available for schools to enable the delivery of a training programme based on the ITTECF</a:t>
            </a:r>
          </a:p>
        </p:txBody>
      </p:sp>
      <p:sp>
        <p:nvSpPr>
          <p:cNvPr id="3" name="Content Placeholder 2">
            <a:extLst>
              <a:ext uri="{FF2B5EF4-FFF2-40B4-BE49-F238E27FC236}">
                <a16:creationId xmlns:a16="http://schemas.microsoft.com/office/drawing/2014/main" id="{B147AC37-CCD8-720E-9E24-E24D14C8D6B9}"/>
              </a:ext>
            </a:extLst>
          </p:cNvPr>
          <p:cNvSpPr>
            <a:spLocks noGrp="1"/>
          </p:cNvSpPr>
          <p:nvPr>
            <p:ph idx="1"/>
          </p:nvPr>
        </p:nvSpPr>
        <p:spPr>
          <a:xfrm>
            <a:off x="264268" y="1631072"/>
            <a:ext cx="11399196" cy="4754798"/>
          </a:xfrm>
        </p:spPr>
        <p:txBody>
          <a:bodyPr vert="horz" lIns="91440" tIns="45720" rIns="91440" bIns="45720" rtlCol="0" anchor="t">
            <a:normAutofit lnSpcReduction="10000"/>
          </a:bodyPr>
          <a:lstStyle/>
          <a:p>
            <a:r>
              <a:rPr lang="en-GB" b="1" dirty="0"/>
              <a:t>A DfE funded provider-led programme </a:t>
            </a:r>
            <a:r>
              <a:rPr lang="en-GB" dirty="0"/>
              <a:t>– school chooses to work with a lead provider accredited by the DfE who will design and deliver a programme of face-to-face and online training to ECTs and their mentors. This programme is funded by the DfE.</a:t>
            </a:r>
          </a:p>
          <a:p>
            <a:endParaRPr lang="en-GB" dirty="0"/>
          </a:p>
          <a:p>
            <a:r>
              <a:rPr lang="en-GB" dirty="0"/>
              <a:t>The following lead providers offer funded provider-led training for ECTs and their mentors:</a:t>
            </a:r>
          </a:p>
          <a:p>
            <a:pPr lvl="1"/>
            <a:r>
              <a:rPr lang="en-GB" dirty="0"/>
              <a:t>Ambition Institute</a:t>
            </a:r>
          </a:p>
          <a:p>
            <a:pPr lvl="1"/>
            <a:r>
              <a:rPr lang="en-GB" dirty="0"/>
              <a:t>Education Development Trust</a:t>
            </a:r>
          </a:p>
          <a:p>
            <a:pPr lvl="1"/>
            <a:r>
              <a:rPr lang="en-GB" dirty="0"/>
              <a:t>National Institute of Teaching, founded by the School-Led Development Trust</a:t>
            </a:r>
          </a:p>
          <a:p>
            <a:pPr lvl="1"/>
            <a:r>
              <a:rPr lang="en-GB" dirty="0"/>
              <a:t>Teach First</a:t>
            </a:r>
          </a:p>
          <a:p>
            <a:pPr lvl="1"/>
            <a:r>
              <a:rPr lang="en-GB" dirty="0"/>
              <a:t>UCL Institute of Education </a:t>
            </a:r>
          </a:p>
        </p:txBody>
      </p:sp>
    </p:spTree>
    <p:extLst>
      <p:ext uri="{BB962C8B-B14F-4D97-AF65-F5344CB8AC3E}">
        <p14:creationId xmlns:p14="http://schemas.microsoft.com/office/powerpoint/2010/main" val="2258094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EBE09F-3194-4EC6-39B9-D1BABCE6235F}"/>
              </a:ext>
            </a:extLst>
          </p:cNvPr>
          <p:cNvSpPr>
            <a:spLocks noGrp="1"/>
          </p:cNvSpPr>
          <p:nvPr>
            <p:ph idx="1"/>
          </p:nvPr>
        </p:nvSpPr>
        <p:spPr>
          <a:xfrm>
            <a:off x="332361" y="395658"/>
            <a:ext cx="11301920" cy="6180239"/>
          </a:xfrm>
        </p:spPr>
        <p:txBody>
          <a:bodyPr vert="horz" lIns="91440" tIns="45720" rIns="91440" bIns="45720" rtlCol="0" anchor="t">
            <a:normAutofit/>
          </a:bodyPr>
          <a:lstStyle/>
          <a:p>
            <a:r>
              <a:rPr lang="en-GB" b="1" dirty="0"/>
              <a:t>A school-led programme </a:t>
            </a:r>
            <a:r>
              <a:rPr lang="en-GB" dirty="0"/>
              <a:t>– school chooses to design, develop and deliver their own training programme, with the option to use freely available school-led materials (SLMs) and resources, based on the ITTECF. The content of the ITTECF must be covered in full.</a:t>
            </a:r>
          </a:p>
          <a:p>
            <a:pPr marL="0" indent="0">
              <a:buNone/>
            </a:pPr>
            <a:endParaRPr lang="en-GB" dirty="0"/>
          </a:p>
          <a:p>
            <a:r>
              <a:rPr lang="en-GB" dirty="0"/>
              <a:t>Will require an Appropriate Body to check that the programme has been designed and delivered with full fidelity to the ITTECF. This check is called an ‘ITTECF Fidelity Check’.</a:t>
            </a:r>
            <a:endParaRPr lang="en-GB" dirty="0">
              <a:ea typeface="Calibri"/>
              <a:cs typeface="Calibri"/>
            </a:endParaRPr>
          </a:p>
          <a:p>
            <a:pPr marL="0" indent="0">
              <a:buNone/>
            </a:pPr>
            <a:endParaRPr lang="en-GB" dirty="0"/>
          </a:p>
          <a:p>
            <a:r>
              <a:rPr lang="en-GB" dirty="0"/>
              <a:t> Appropriate Bodies charge schools to conduct ITTECF Fidelity Checks and therefore this option incurs additional costs to schools.</a:t>
            </a:r>
            <a:endParaRPr lang="en-GB" dirty="0">
              <a:ea typeface="Calibri"/>
              <a:cs typeface="Calibri"/>
            </a:endParaRPr>
          </a:p>
        </p:txBody>
      </p:sp>
    </p:spTree>
    <p:extLst>
      <p:ext uri="{BB962C8B-B14F-4D97-AF65-F5344CB8AC3E}">
        <p14:creationId xmlns:p14="http://schemas.microsoft.com/office/powerpoint/2010/main" val="2902710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bbec7f4-dd16-4739-a125-ad57c55494e0" xsi:nil="true"/>
    <lcf76f155ced4ddcb4097134ff3c332f xmlns="58aea8ac-453d-4119-b6a8-5014baaaa2a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E0366F2569C8F42BFA7340E98FA8CCC" ma:contentTypeVersion="16" ma:contentTypeDescription="Create a new document." ma:contentTypeScope="" ma:versionID="4f476a3251f1e28dc1e199f48bccf828">
  <xsd:schema xmlns:xsd="http://www.w3.org/2001/XMLSchema" xmlns:xs="http://www.w3.org/2001/XMLSchema" xmlns:p="http://schemas.microsoft.com/office/2006/metadata/properties" xmlns:ns2="58aea8ac-453d-4119-b6a8-5014baaaa2aa" xmlns:ns3="9bbec7f4-dd16-4739-a125-ad57c55494e0" targetNamespace="http://schemas.microsoft.com/office/2006/metadata/properties" ma:root="true" ma:fieldsID="78da08984ec1c6fdf16d9935dcdf9d77" ns2:_="" ns3:_="">
    <xsd:import namespace="58aea8ac-453d-4119-b6a8-5014baaaa2aa"/>
    <xsd:import namespace="9bbec7f4-dd16-4739-a125-ad57c55494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aea8ac-453d-4119-b6a8-5014baaaa2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013a4b9-b205-445d-9fbb-bbd5c14dff2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bbec7f4-dd16-4739-a125-ad57c55494e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488a01c-47aa-4bb1-8563-31491693635d}" ma:internalName="TaxCatchAll" ma:showField="CatchAllData" ma:web="9bbec7f4-dd16-4739-a125-ad57c55494e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C653DF-6D5D-424A-A594-01B5DDB79FA1}">
  <ds:schemaRefs>
    <ds:schemaRef ds:uri="http://schemas.microsoft.com/sharepoint/v3/contenttype/forms"/>
  </ds:schemaRefs>
</ds:datastoreItem>
</file>

<file path=customXml/itemProps2.xml><?xml version="1.0" encoding="utf-8"?>
<ds:datastoreItem xmlns:ds="http://schemas.openxmlformats.org/officeDocument/2006/customXml" ds:itemID="{22A8CBE9-A044-43B8-ABB2-690977CFEF46}">
  <ds:schemaRefs>
    <ds:schemaRef ds:uri="http://schemas.microsoft.com/office/2006/metadata/properties"/>
    <ds:schemaRef ds:uri="http://schemas.openxmlformats.org/package/2006/metadata/core-properties"/>
    <ds:schemaRef ds:uri="http://www.w3.org/XML/1998/namespace"/>
    <ds:schemaRef ds:uri="http://schemas.microsoft.com/office/infopath/2007/PartnerControls"/>
    <ds:schemaRef ds:uri="http://purl.org/dc/dcmitype/"/>
    <ds:schemaRef ds:uri="http://purl.org/dc/elements/1.1/"/>
    <ds:schemaRef ds:uri="http://schemas.microsoft.com/office/2006/documentManagement/types"/>
    <ds:schemaRef ds:uri="http://purl.org/dc/terms/"/>
    <ds:schemaRef ds:uri="58aea8ac-453d-4119-b6a8-5014baaaa2aa"/>
    <ds:schemaRef ds:uri="9bbec7f4-dd16-4739-a125-ad57c55494e0"/>
  </ds:schemaRefs>
</ds:datastoreItem>
</file>

<file path=customXml/itemProps3.xml><?xml version="1.0" encoding="utf-8"?>
<ds:datastoreItem xmlns:ds="http://schemas.openxmlformats.org/officeDocument/2006/customXml" ds:itemID="{EAC4065F-515A-4E14-9A8B-DC489B4D87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aea8ac-453d-4119-b6a8-5014baaaa2aa"/>
    <ds:schemaRef ds:uri="9bbec7f4-dd16-4739-a125-ad57c55494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1239</Words>
  <Application>Microsoft Office PowerPoint</Application>
  <PresentationFormat>Widescreen</PresentationFormat>
  <Paragraphs>106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CocoSharpS-Bold</vt:lpstr>
      <vt:lpstr>Office Theme</vt:lpstr>
      <vt:lpstr>PowerPoint Presentation</vt:lpstr>
      <vt:lpstr>Introduction – high-level narrative</vt:lpstr>
      <vt:lpstr>Summary of changes implemented from Sept 25</vt:lpstr>
      <vt:lpstr>All new ECT training programmes should be based on the Initial Teacher Training and Early Career Framework (ITTECF) which will replace the Early Career Framework (ECF)</vt:lpstr>
      <vt:lpstr>The term ‘early career teacher entitlement’ (ECTE) has replaced the term ‘ECF-based training and induction’</vt:lpstr>
      <vt:lpstr>In response to feedback, there have been changes to the DfE funded provider-led training programmes </vt:lpstr>
      <vt:lpstr>For schools delivering their own training, there are new freely available DfE-accredited school led materials (SLMs) which cover the ITTECF in full which schools can use in full or in part to design, develop and deliver their own training</vt:lpstr>
      <vt:lpstr>Since September 2025, there are two options available for schools to enable the delivery of a training programme based on the ITTECF</vt:lpstr>
      <vt:lpstr>PowerPoint Presentation</vt:lpstr>
      <vt:lpstr>Support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North</dc:creator>
  <cp:lastModifiedBy>Kerry Somers</cp:lastModifiedBy>
  <cp:revision>59</cp:revision>
  <dcterms:created xsi:type="dcterms:W3CDTF">2022-03-04T09:23:09Z</dcterms:created>
  <dcterms:modified xsi:type="dcterms:W3CDTF">2026-02-22T15:28:26Z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0x0101001E0366F2569C8F42BFA7340E98FA8CCC</vt:lpwstr>
  </property>
  <property fmtid="{D5CDD505-2E9C-101B-9397-08002B2CF9AE}" pid="3" name="MediaServiceImageTags">
    <vt:lpwstr/>
  </property>
</Properties>
</file>