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8" r:id="rId6"/>
    <p:sldId id="277" r:id="rId7"/>
    <p:sldId id="292" r:id="rId8"/>
    <p:sldId id="293" r:id="rId9"/>
    <p:sldId id="270" r:id="rId10"/>
    <p:sldId id="268" r:id="rId11"/>
    <p:sldId id="269" r:id="rId12"/>
    <p:sldId id="271" r:id="rId13"/>
    <p:sldId id="272" r:id="rId14"/>
    <p:sldId id="273" r:id="rId15"/>
    <p:sldId id="274" r:id="rId16"/>
    <p:sldId id="275" r:id="rId17"/>
    <p:sldId id="276" r:id="rId18"/>
    <p:sldId id="278" r:id="rId19"/>
    <p:sldId id="279" r:id="rId20"/>
    <p:sldId id="280" r:id="rId21"/>
    <p:sldId id="281" r:id="rId22"/>
    <p:sldId id="284" r:id="rId23"/>
    <p:sldId id="285" r:id="rId24"/>
    <p:sldId id="282" r:id="rId25"/>
    <p:sldId id="283" r:id="rId26"/>
    <p:sldId id="286" r:id="rId27"/>
    <p:sldId id="288" r:id="rId28"/>
    <p:sldId id="289" r:id="rId29"/>
    <p:sldId id="290" r:id="rId30"/>
    <p:sldId id="291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54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37FAAE-508B-BF9B-B6F3-5BB72CAA1FD5}" v="1" dt="2025-06-16T12:12:17.3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Higginbottom" userId="S::d.higginbottom@hispmat.org::3c69fab4-ec1e-4134-bdf6-8983486e0fb0" providerId="AD" clId="Web-{4237FAAE-508B-BF9B-B6F3-5BB72CAA1FD5}"/>
    <pc:docChg chg="delSld">
      <pc:chgData name="David Higginbottom" userId="S::d.higginbottom@hispmat.org::3c69fab4-ec1e-4134-bdf6-8983486e0fb0" providerId="AD" clId="Web-{4237FAAE-508B-BF9B-B6F3-5BB72CAA1FD5}" dt="2025-06-16T12:12:17.307" v="0"/>
      <pc:docMkLst>
        <pc:docMk/>
      </pc:docMkLst>
      <pc:sldChg chg="del">
        <pc:chgData name="David Higginbottom" userId="S::d.higginbottom@hispmat.org::3c69fab4-ec1e-4134-bdf6-8983486e0fb0" providerId="AD" clId="Web-{4237FAAE-508B-BF9B-B6F3-5BB72CAA1FD5}" dt="2025-06-16T12:12:17.307" v="0"/>
        <pc:sldMkLst>
          <pc:docMk/>
          <pc:sldMk cId="2438306795" sldId="287"/>
        </pc:sldMkLst>
      </pc:sldChg>
    </pc:docChg>
  </pc:docChgLst>
  <pc:docChgLst>
    <pc:chgData name="David Higginbottom" userId="S::d.higginbottom@hispmat.org::3c69fab4-ec1e-4134-bdf6-8983486e0fb0" providerId="AD" clId="Web-{376F9596-4424-5969-870E-36EF8CBABF66}"/>
    <pc:docChg chg="modSld">
      <pc:chgData name="David Higginbottom" userId="S::d.higginbottom@hispmat.org::3c69fab4-ec1e-4134-bdf6-8983486e0fb0" providerId="AD" clId="Web-{376F9596-4424-5969-870E-36EF8CBABF66}" dt="2025-05-16T12:59:45.364" v="82" actId="1076"/>
      <pc:docMkLst>
        <pc:docMk/>
      </pc:docMkLst>
      <pc:sldChg chg="modSp">
        <pc:chgData name="David Higginbottom" userId="S::d.higginbottom@hispmat.org::3c69fab4-ec1e-4134-bdf6-8983486e0fb0" providerId="AD" clId="Web-{376F9596-4424-5969-870E-36EF8CBABF66}" dt="2025-05-16T12:55:58.186" v="26" actId="1076"/>
        <pc:sldMkLst>
          <pc:docMk/>
          <pc:sldMk cId="2809621878" sldId="256"/>
        </pc:sldMkLst>
        <pc:spChg chg="mod">
          <ac:chgData name="David Higginbottom" userId="S::d.higginbottom@hispmat.org::3c69fab4-ec1e-4134-bdf6-8983486e0fb0" providerId="AD" clId="Web-{376F9596-4424-5969-870E-36EF8CBABF66}" dt="2025-05-16T12:55:45.483" v="23" actId="20577"/>
          <ac:spMkLst>
            <pc:docMk/>
            <pc:sldMk cId="2809621878" sldId="256"/>
            <ac:spMk id="8" creationId="{2D97DE54-9774-654F-A15A-E3145789C604}"/>
          </ac:spMkLst>
        </pc:spChg>
        <pc:spChg chg="mod">
          <ac:chgData name="David Higginbottom" userId="S::d.higginbottom@hispmat.org::3c69fab4-ec1e-4134-bdf6-8983486e0fb0" providerId="AD" clId="Web-{376F9596-4424-5969-870E-36EF8CBABF66}" dt="2025-05-16T12:55:58.186" v="26" actId="1076"/>
          <ac:spMkLst>
            <pc:docMk/>
            <pc:sldMk cId="2809621878" sldId="256"/>
            <ac:spMk id="9" creationId="{D63F8511-0886-3647-B5A4-E1D4D32FCFF0}"/>
          </ac:spMkLst>
        </pc:spChg>
      </pc:sldChg>
      <pc:sldChg chg="modSp">
        <pc:chgData name="David Higginbottom" userId="S::d.higginbottom@hispmat.org::3c69fab4-ec1e-4134-bdf6-8983486e0fb0" providerId="AD" clId="Web-{376F9596-4424-5969-870E-36EF8CBABF66}" dt="2025-05-16T12:59:24.832" v="71" actId="20577"/>
        <pc:sldMkLst>
          <pc:docMk/>
          <pc:sldMk cId="1457479824" sldId="257"/>
        </pc:sldMkLst>
        <pc:spChg chg="mod">
          <ac:chgData name="David Higginbottom" userId="S::d.higginbottom@hispmat.org::3c69fab4-ec1e-4134-bdf6-8983486e0fb0" providerId="AD" clId="Web-{376F9596-4424-5969-870E-36EF8CBABF66}" dt="2025-05-16T12:57:06.016" v="40" actId="20577"/>
          <ac:spMkLst>
            <pc:docMk/>
            <pc:sldMk cId="1457479824" sldId="257"/>
            <ac:spMk id="2" creationId="{E5081C86-5413-824A-427E-FCD23AB63D31}"/>
          </ac:spMkLst>
        </pc:spChg>
        <pc:spChg chg="mod">
          <ac:chgData name="David Higginbottom" userId="S::d.higginbottom@hispmat.org::3c69fab4-ec1e-4134-bdf6-8983486e0fb0" providerId="AD" clId="Web-{376F9596-4424-5969-870E-36EF8CBABF66}" dt="2025-05-16T12:59:24.832" v="71" actId="20577"/>
          <ac:spMkLst>
            <pc:docMk/>
            <pc:sldMk cId="1457479824" sldId="257"/>
            <ac:spMk id="3" creationId="{20912780-A851-94B1-3E97-E804A27054B3}"/>
          </ac:spMkLst>
        </pc:spChg>
      </pc:sldChg>
      <pc:sldChg chg="modSp">
        <pc:chgData name="David Higginbottom" userId="S::d.higginbottom@hispmat.org::3c69fab4-ec1e-4134-bdf6-8983486e0fb0" providerId="AD" clId="Web-{376F9596-4424-5969-870E-36EF8CBABF66}" dt="2025-05-16T12:59:45.364" v="82" actId="1076"/>
        <pc:sldMkLst>
          <pc:docMk/>
          <pc:sldMk cId="2215636036" sldId="258"/>
        </pc:sldMkLst>
        <pc:spChg chg="mod">
          <ac:chgData name="David Higginbottom" userId="S::d.higginbottom@hispmat.org::3c69fab4-ec1e-4134-bdf6-8983486e0fb0" providerId="AD" clId="Web-{376F9596-4424-5969-870E-36EF8CBABF66}" dt="2025-05-16T12:56:46.313" v="36" actId="20577"/>
          <ac:spMkLst>
            <pc:docMk/>
            <pc:sldMk cId="2215636036" sldId="258"/>
            <ac:spMk id="2" creationId="{0E030731-6B3D-BFF5-55CC-B218358FD9BB}"/>
          </ac:spMkLst>
        </pc:spChg>
        <pc:spChg chg="mod">
          <ac:chgData name="David Higginbottom" userId="S::d.higginbottom@hispmat.org::3c69fab4-ec1e-4134-bdf6-8983486e0fb0" providerId="AD" clId="Web-{376F9596-4424-5969-870E-36EF8CBABF66}" dt="2025-05-16T12:59:45.364" v="82" actId="1076"/>
          <ac:spMkLst>
            <pc:docMk/>
            <pc:sldMk cId="2215636036" sldId="258"/>
            <ac:spMk id="3" creationId="{F783D8F4-9E3E-BEDC-92C4-C75676EEFE8E}"/>
          </ac:spMkLst>
        </pc:spChg>
      </pc:sldChg>
      <pc:sldChg chg="modSp">
        <pc:chgData name="David Higginbottom" userId="S::d.higginbottom@hispmat.org::3c69fab4-ec1e-4134-bdf6-8983486e0fb0" providerId="AD" clId="Web-{376F9596-4424-5969-870E-36EF8CBABF66}" dt="2025-05-16T12:59:33.832" v="76" actId="20577"/>
        <pc:sldMkLst>
          <pc:docMk/>
          <pc:sldMk cId="3485599694" sldId="259"/>
        </pc:sldMkLst>
        <pc:spChg chg="mod">
          <ac:chgData name="David Higginbottom" userId="S::d.higginbottom@hispmat.org::3c69fab4-ec1e-4134-bdf6-8983486e0fb0" providerId="AD" clId="Web-{376F9596-4424-5969-870E-36EF8CBABF66}" dt="2025-05-16T12:56:23.515" v="31" actId="20577"/>
          <ac:spMkLst>
            <pc:docMk/>
            <pc:sldMk cId="3485599694" sldId="259"/>
            <ac:spMk id="2" creationId="{2D5C379B-3A1F-0CCF-F5F7-73E43F4CFD4B}"/>
          </ac:spMkLst>
        </pc:spChg>
        <pc:spChg chg="mod">
          <ac:chgData name="David Higginbottom" userId="S::d.higginbottom@hispmat.org::3c69fab4-ec1e-4134-bdf6-8983486e0fb0" providerId="AD" clId="Web-{376F9596-4424-5969-870E-36EF8CBABF66}" dt="2025-05-16T12:59:33.832" v="76" actId="20577"/>
          <ac:spMkLst>
            <pc:docMk/>
            <pc:sldMk cId="3485599694" sldId="259"/>
            <ac:spMk id="3" creationId="{638E8C66-B65C-D9B3-39FC-089953674B27}"/>
          </ac:spMkLst>
        </pc:spChg>
      </pc:sldChg>
      <pc:sldChg chg="modSp">
        <pc:chgData name="David Higginbottom" userId="S::d.higginbottom@hispmat.org::3c69fab4-ec1e-4134-bdf6-8983486e0fb0" providerId="AD" clId="Web-{376F9596-4424-5969-870E-36EF8CBABF66}" dt="2025-05-16T12:59:29.004" v="73" actId="20577"/>
        <pc:sldMkLst>
          <pc:docMk/>
          <pc:sldMk cId="1735490019" sldId="260"/>
        </pc:sldMkLst>
        <pc:spChg chg="mod">
          <ac:chgData name="David Higginbottom" userId="S::d.higginbottom@hispmat.org::3c69fab4-ec1e-4134-bdf6-8983486e0fb0" providerId="AD" clId="Web-{376F9596-4424-5969-870E-36EF8CBABF66}" dt="2025-05-16T12:57:13.829" v="42" actId="20577"/>
          <ac:spMkLst>
            <pc:docMk/>
            <pc:sldMk cId="1735490019" sldId="260"/>
            <ac:spMk id="2" creationId="{565B1625-98A8-ACC2-27FB-D8E7ADE846E2}"/>
          </ac:spMkLst>
        </pc:spChg>
        <pc:spChg chg="mod">
          <ac:chgData name="David Higginbottom" userId="S::d.higginbottom@hispmat.org::3c69fab4-ec1e-4134-bdf6-8983486e0fb0" providerId="AD" clId="Web-{376F9596-4424-5969-870E-36EF8CBABF66}" dt="2025-05-16T12:59:29.004" v="73" actId="20577"/>
          <ac:spMkLst>
            <pc:docMk/>
            <pc:sldMk cId="1735490019" sldId="260"/>
            <ac:spMk id="3" creationId="{F286C580-11CD-177B-48F2-0AF719E5EE28}"/>
          </ac:spMkLst>
        </pc:spChg>
      </pc:sldChg>
      <pc:sldChg chg="modSp">
        <pc:chgData name="David Higginbottom" userId="S::d.higginbottom@hispmat.org::3c69fab4-ec1e-4134-bdf6-8983486e0fb0" providerId="AD" clId="Web-{376F9596-4424-5969-870E-36EF8CBABF66}" dt="2025-05-16T12:59:20.223" v="69" actId="20577"/>
        <pc:sldMkLst>
          <pc:docMk/>
          <pc:sldMk cId="825007912" sldId="261"/>
        </pc:sldMkLst>
        <pc:spChg chg="mod">
          <ac:chgData name="David Higginbottom" userId="S::d.higginbottom@hispmat.org::3c69fab4-ec1e-4134-bdf6-8983486e0fb0" providerId="AD" clId="Web-{376F9596-4424-5969-870E-36EF8CBABF66}" dt="2025-05-16T12:57:45.376" v="49" actId="20577"/>
          <ac:spMkLst>
            <pc:docMk/>
            <pc:sldMk cId="825007912" sldId="261"/>
            <ac:spMk id="2" creationId="{51F46793-EDB5-438A-FADE-B7ADABCC337C}"/>
          </ac:spMkLst>
        </pc:spChg>
        <pc:spChg chg="mod">
          <ac:chgData name="David Higginbottom" userId="S::d.higginbottom@hispmat.org::3c69fab4-ec1e-4134-bdf6-8983486e0fb0" providerId="AD" clId="Web-{376F9596-4424-5969-870E-36EF8CBABF66}" dt="2025-05-16T12:59:20.223" v="69" actId="20577"/>
          <ac:spMkLst>
            <pc:docMk/>
            <pc:sldMk cId="825007912" sldId="261"/>
            <ac:spMk id="3" creationId="{3AF843CF-F0E9-46DC-847B-7E308DD9BBA8}"/>
          </ac:spMkLst>
        </pc:spChg>
      </pc:sldChg>
      <pc:sldChg chg="modSp">
        <pc:chgData name="David Higginbottom" userId="S::d.higginbottom@hispmat.org::3c69fab4-ec1e-4134-bdf6-8983486e0fb0" providerId="AD" clId="Web-{376F9596-4424-5969-870E-36EF8CBABF66}" dt="2025-05-16T12:59:13.488" v="66" actId="20577"/>
        <pc:sldMkLst>
          <pc:docMk/>
          <pc:sldMk cId="3434049625" sldId="262"/>
        </pc:sldMkLst>
        <pc:spChg chg="mod">
          <ac:chgData name="David Higginbottom" userId="S::d.higginbottom@hispmat.org::3c69fab4-ec1e-4134-bdf6-8983486e0fb0" providerId="AD" clId="Web-{376F9596-4424-5969-870E-36EF8CBABF66}" dt="2025-05-16T12:57:58.299" v="50" actId="20577"/>
          <ac:spMkLst>
            <pc:docMk/>
            <pc:sldMk cId="3434049625" sldId="262"/>
            <ac:spMk id="2" creationId="{F8061017-F78A-620E-7FC5-F6CFC5361C1F}"/>
          </ac:spMkLst>
        </pc:spChg>
        <pc:spChg chg="mod">
          <ac:chgData name="David Higginbottom" userId="S::d.higginbottom@hispmat.org::3c69fab4-ec1e-4134-bdf6-8983486e0fb0" providerId="AD" clId="Web-{376F9596-4424-5969-870E-36EF8CBABF66}" dt="2025-05-16T12:59:13.488" v="66" actId="20577"/>
          <ac:spMkLst>
            <pc:docMk/>
            <pc:sldMk cId="3434049625" sldId="262"/>
            <ac:spMk id="3" creationId="{99AB903C-8187-D483-3A47-E383643BD46E}"/>
          </ac:spMkLst>
        </pc:spChg>
      </pc:sldChg>
      <pc:sldChg chg="modSp">
        <pc:chgData name="David Higginbottom" userId="S::d.higginbottom@hispmat.org::3c69fab4-ec1e-4134-bdf6-8983486e0fb0" providerId="AD" clId="Web-{376F9596-4424-5969-870E-36EF8CBABF66}" dt="2025-05-16T12:59:10.379" v="65" actId="20577"/>
        <pc:sldMkLst>
          <pc:docMk/>
          <pc:sldMk cId="2258094910" sldId="263"/>
        </pc:sldMkLst>
        <pc:spChg chg="mod">
          <ac:chgData name="David Higginbottom" userId="S::d.higginbottom@hispmat.org::3c69fab4-ec1e-4134-bdf6-8983486e0fb0" providerId="AD" clId="Web-{376F9596-4424-5969-870E-36EF8CBABF66}" dt="2025-05-16T12:58:16.612" v="52" actId="20577"/>
          <ac:spMkLst>
            <pc:docMk/>
            <pc:sldMk cId="2258094910" sldId="263"/>
            <ac:spMk id="2" creationId="{64F7F966-95BC-A645-99F5-8BD99E0E1112}"/>
          </ac:spMkLst>
        </pc:spChg>
        <pc:spChg chg="mod">
          <ac:chgData name="David Higginbottom" userId="S::d.higginbottom@hispmat.org::3c69fab4-ec1e-4134-bdf6-8983486e0fb0" providerId="AD" clId="Web-{376F9596-4424-5969-870E-36EF8CBABF66}" dt="2025-05-16T12:59:10.379" v="65" actId="20577"/>
          <ac:spMkLst>
            <pc:docMk/>
            <pc:sldMk cId="2258094910" sldId="263"/>
            <ac:spMk id="3" creationId="{B147AC37-CCD8-720E-9E24-E24D14C8D6B9}"/>
          </ac:spMkLst>
        </pc:spChg>
      </pc:sldChg>
      <pc:sldChg chg="modSp">
        <pc:chgData name="David Higginbottom" userId="S::d.higginbottom@hispmat.org::3c69fab4-ec1e-4134-bdf6-8983486e0fb0" providerId="AD" clId="Web-{376F9596-4424-5969-870E-36EF8CBABF66}" dt="2025-05-16T12:58:59.472" v="60" actId="20577"/>
        <pc:sldMkLst>
          <pc:docMk/>
          <pc:sldMk cId="2902710880" sldId="264"/>
        </pc:sldMkLst>
        <pc:spChg chg="mod">
          <ac:chgData name="David Higginbottom" userId="S::d.higginbottom@hispmat.org::3c69fab4-ec1e-4134-bdf6-8983486e0fb0" providerId="AD" clId="Web-{376F9596-4424-5969-870E-36EF8CBABF66}" dt="2025-05-16T12:58:59.472" v="60" actId="20577"/>
          <ac:spMkLst>
            <pc:docMk/>
            <pc:sldMk cId="2902710880" sldId="264"/>
            <ac:spMk id="3" creationId="{D2EBE09F-3194-4EC6-39B9-D1BABCE6235F}"/>
          </ac:spMkLst>
        </pc:spChg>
      </pc:sldChg>
      <pc:sldChg chg="modSp">
        <pc:chgData name="David Higginbottom" userId="S::d.higginbottom@hispmat.org::3c69fab4-ec1e-4134-bdf6-8983486e0fb0" providerId="AD" clId="Web-{376F9596-4424-5969-870E-36EF8CBABF66}" dt="2025-05-16T12:59:06.535" v="64" actId="20577"/>
        <pc:sldMkLst>
          <pc:docMk/>
          <pc:sldMk cId="2408632464" sldId="266"/>
        </pc:sldMkLst>
        <pc:spChg chg="mod">
          <ac:chgData name="David Higginbottom" userId="S::d.higginbottom@hispmat.org::3c69fab4-ec1e-4134-bdf6-8983486e0fb0" providerId="AD" clId="Web-{376F9596-4424-5969-870E-36EF8CBABF66}" dt="2025-05-16T12:54:24.669" v="17" actId="1076"/>
          <ac:spMkLst>
            <pc:docMk/>
            <pc:sldMk cId="2408632464" sldId="266"/>
            <ac:spMk id="2" creationId="{490BB13E-1485-ED42-4108-ED7F7A70FA1D}"/>
          </ac:spMkLst>
        </pc:spChg>
        <pc:spChg chg="mod">
          <ac:chgData name="David Higginbottom" userId="S::d.higginbottom@hispmat.org::3c69fab4-ec1e-4134-bdf6-8983486e0fb0" providerId="AD" clId="Web-{376F9596-4424-5969-870E-36EF8CBABF66}" dt="2025-05-16T12:59:06.535" v="64" actId="20577"/>
          <ac:spMkLst>
            <pc:docMk/>
            <pc:sldMk cId="2408632464" sldId="266"/>
            <ac:spMk id="3" creationId="{4883232F-DC04-6A48-BC73-577F44C38241}"/>
          </ac:spMkLst>
        </pc:spChg>
      </pc:sldChg>
    </pc:docChg>
  </pc:docChgLst>
  <pc:docChgLst>
    <pc:chgData name="David Higginbottom" userId="S::d.higginbottom@hispmat.org::3c69fab4-ec1e-4134-bdf6-8983486e0fb0" providerId="AD" clId="Web-{8CDC9072-3B4A-C468-1300-390F9BBF0700}"/>
    <pc:docChg chg="modSld">
      <pc:chgData name="David Higginbottom" userId="S::d.higginbottom@hispmat.org::3c69fab4-ec1e-4134-bdf6-8983486e0fb0" providerId="AD" clId="Web-{8CDC9072-3B4A-C468-1300-390F9BBF0700}" dt="2025-05-16T13:26:17.407" v="3" actId="20577"/>
      <pc:docMkLst>
        <pc:docMk/>
      </pc:docMkLst>
      <pc:sldChg chg="modSp">
        <pc:chgData name="David Higginbottom" userId="S::d.higginbottom@hispmat.org::3c69fab4-ec1e-4134-bdf6-8983486e0fb0" providerId="AD" clId="Web-{8CDC9072-3B4A-C468-1300-390F9BBF0700}" dt="2025-05-16T13:26:17.407" v="3" actId="20577"/>
        <pc:sldMkLst>
          <pc:docMk/>
          <pc:sldMk cId="2408632464" sldId="266"/>
        </pc:sldMkLst>
        <pc:spChg chg="mod">
          <ac:chgData name="David Higginbottom" userId="S::d.higginbottom@hispmat.org::3c69fab4-ec1e-4134-bdf6-8983486e0fb0" providerId="AD" clId="Web-{8CDC9072-3B4A-C468-1300-390F9BBF0700}" dt="2025-05-16T13:26:17.407" v="3" actId="20577"/>
          <ac:spMkLst>
            <pc:docMk/>
            <pc:sldMk cId="2408632464" sldId="266"/>
            <ac:spMk id="3" creationId="{4883232F-DC04-6A48-BC73-577F44C38241}"/>
          </ac:spMkLst>
        </pc:spChg>
      </pc:sldChg>
    </pc:docChg>
  </pc:docChgLst>
  <pc:docChgLst>
    <pc:chgData name="David Higginbottom" userId="S::d.higginbottom@hispmat.org::3c69fab4-ec1e-4134-bdf6-8983486e0fb0" providerId="AD" clId="Web-{03AC6638-6661-AB02-8786-021156087CCB}"/>
    <pc:docChg chg="modSld">
      <pc:chgData name="David Higginbottom" userId="S::d.higginbottom@hispmat.org::3c69fab4-ec1e-4134-bdf6-8983486e0fb0" providerId="AD" clId="Web-{03AC6638-6661-AB02-8786-021156087CCB}" dt="2025-05-20T16:58:02.693" v="1" actId="20577"/>
      <pc:docMkLst>
        <pc:docMk/>
      </pc:docMkLst>
      <pc:sldChg chg="modSp">
        <pc:chgData name="David Higginbottom" userId="S::d.higginbottom@hispmat.org::3c69fab4-ec1e-4134-bdf6-8983486e0fb0" providerId="AD" clId="Web-{03AC6638-6661-AB02-8786-021156087CCB}" dt="2025-05-20T16:58:02.693" v="1" actId="20577"/>
        <pc:sldMkLst>
          <pc:docMk/>
          <pc:sldMk cId="2408632464" sldId="266"/>
        </pc:sldMkLst>
        <pc:spChg chg="mod">
          <ac:chgData name="David Higginbottom" userId="S::d.higginbottom@hispmat.org::3c69fab4-ec1e-4134-bdf6-8983486e0fb0" providerId="AD" clId="Web-{03AC6638-6661-AB02-8786-021156087CCB}" dt="2025-05-20T16:58:02.693" v="1" actId="20577"/>
          <ac:spMkLst>
            <pc:docMk/>
            <pc:sldMk cId="2408632464" sldId="266"/>
            <ac:spMk id="3" creationId="{4883232F-DC04-6A48-BC73-577F44C38241}"/>
          </ac:spMkLst>
        </pc:spChg>
      </pc:sldChg>
    </pc:docChg>
  </pc:docChgLst>
  <pc:docChgLst>
    <pc:chgData name="David Higginbottom" userId="S::d.higginbottom@hispmat.org::3c69fab4-ec1e-4134-bdf6-8983486e0fb0" providerId="AD" clId="Web-{A845F2DD-181F-11EF-DEA1-5EBB8CF30036}"/>
    <pc:docChg chg="modSld">
      <pc:chgData name="David Higginbottom" userId="S::d.higginbottom@hispmat.org::3c69fab4-ec1e-4134-bdf6-8983486e0fb0" providerId="AD" clId="Web-{A845F2DD-181F-11EF-DEA1-5EBB8CF30036}" dt="2025-06-12T06:52:42.559" v="39" actId="20577"/>
      <pc:docMkLst>
        <pc:docMk/>
      </pc:docMkLst>
      <pc:sldChg chg="modSp">
        <pc:chgData name="David Higginbottom" userId="S::d.higginbottom@hispmat.org::3c69fab4-ec1e-4134-bdf6-8983486e0fb0" providerId="AD" clId="Web-{A845F2DD-181F-11EF-DEA1-5EBB8CF30036}" dt="2025-06-12T06:52:42.559" v="39" actId="20577"/>
        <pc:sldMkLst>
          <pc:docMk/>
          <pc:sldMk cId="2215636036" sldId="258"/>
        </pc:sldMkLst>
        <pc:spChg chg="mod">
          <ac:chgData name="David Higginbottom" userId="S::d.higginbottom@hispmat.org::3c69fab4-ec1e-4134-bdf6-8983486e0fb0" providerId="AD" clId="Web-{A845F2DD-181F-11EF-DEA1-5EBB8CF30036}" dt="2025-06-12T06:52:42.559" v="39" actId="20577"/>
          <ac:spMkLst>
            <pc:docMk/>
            <pc:sldMk cId="2215636036" sldId="258"/>
            <ac:spMk id="3" creationId="{F783D8F4-9E3E-BEDC-92C4-C75676EEFE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7C914-B011-B845-954E-D8A9F6A9AA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071089-C9D6-0546-B1EA-E944FEE120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1EA4B-7918-2542-BB1B-1711DBD74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AFDC-B582-7C4D-9221-E62915F0A8A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D0122-EAFB-624C-A9BE-744C5FFE9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C986D4-A471-DE4A-B758-3549D2B38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EB04-A8D6-FC4D-87ED-84D2070D8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933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40B02-EFF1-EB49-915B-D08D547D9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72FECE-8BB0-B947-A871-DB19137E01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48F7D-8E39-F744-BCEF-2E7A61965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AFDC-B582-7C4D-9221-E62915F0A8A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81A8A-537E-0644-8993-ADD8A45F1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EAB26-49F9-1C44-97A3-0A1E8C888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EB04-A8D6-FC4D-87ED-84D2070D8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320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E23D6A-B875-194D-A8C1-84E5B78766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CA15BA-738B-C341-A344-8467531DAD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854CE-481A-894B-A9F3-442FA183F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AFDC-B582-7C4D-9221-E62915F0A8A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23D12-D8F5-DF4E-9CD1-2A4AE793B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38A1C-C78B-FB42-B099-918616908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EB04-A8D6-FC4D-87ED-84D2070D8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44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D573-7AE2-A546-B17C-1E950D446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7DDDC-58EA-C042-8CF4-E76C77776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46D23-D6BE-D64C-A79C-B6700BAC0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AFDC-B582-7C4D-9221-E62915F0A8A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A788C-730D-234A-914C-CC4D05193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A4AF1-C446-DF48-8BBE-6CDECC4B4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EB04-A8D6-FC4D-87ED-84D2070D8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69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D55BB-056A-4E46-AFDE-71022AB0B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A4D8FE-BA21-F14B-8BF9-AE5B4E0AE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1031CB-786F-4044-80EE-216A40EE6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AFDC-B582-7C4D-9221-E62915F0A8A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C8F3A-3908-7B4C-BB13-F8C6ACE07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B843C-2DA8-4141-96A7-7A840C1ED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EB04-A8D6-FC4D-87ED-84D2070D8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55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23593-6985-DD46-88A4-05BC34DD2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5EFB6-0189-4449-BA21-495CD371EC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F427BE-50FD-894B-B027-04C37CB17C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F84769-F367-594A-A7E2-4D5A87D02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AFDC-B582-7C4D-9221-E62915F0A8A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614CC1-0C71-AB46-A67D-4DC0279A3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93456E-C87C-D244-878A-378AD871B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EB04-A8D6-FC4D-87ED-84D2070D8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91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2D2D7-425A-DD4A-A7C3-74CF8463A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8DF07F-D6A1-8145-A070-6B29446C3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AED806-4033-5545-909F-68AE0BBD1E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F39D25-0B6A-0F44-9937-77AAD28ED6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E6EC73-8ECB-C74E-BDAF-6C7C8126BC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8E97DB-0D81-0643-A350-060345065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AFDC-B582-7C4D-9221-E62915F0A8A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D3F829-556F-7248-9198-135EF1D81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2151C5-1D86-2442-BD1D-D62EA409D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EB04-A8D6-FC4D-87ED-84D2070D8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125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EFF26-C0FE-094C-97F6-DC9319F06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F0BCD5-455C-CC4C-947D-AA7254608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AFDC-B582-7C4D-9221-E62915F0A8A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D47A1B-CEBA-E64B-A1B9-8F8AE7D69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5E2489-F1D3-FC45-8341-4740223E5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EB04-A8D6-FC4D-87ED-84D2070D8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00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6945EC-C1FC-C84A-8D12-7A48916F8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AFDC-B582-7C4D-9221-E62915F0A8A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45C13C-1E4F-E84D-94C7-9085BFA16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F3710F-DE8E-B842-ABB2-EA6F47008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EB04-A8D6-FC4D-87ED-84D2070D8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209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2DCF5-6C98-F940-9042-59266AECD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711D3-3FCA-D14F-B4E6-12B7D3E4A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9B9A99-793C-F046-8AEE-F57F4DDAA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BD777-91D8-E348-BE02-11A99C350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AFDC-B582-7C4D-9221-E62915F0A8A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2DB53-D4D2-5E4D-97A3-301CCEEC8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72B24-BF48-D64A-B4B4-46B07BE62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EB04-A8D6-FC4D-87ED-84D2070D8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77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7EDF5-47EE-0442-9CB7-4FFEF0183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195BB1-F157-E24B-9784-82404F1957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BA7186-1E3E-EE4E-B2EB-F2F6F09EB5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7A4E3B-0C61-4842-8839-672F3A18A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7AFDC-B582-7C4D-9221-E62915F0A8A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588216-200F-0648-8747-FBF44AEDF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3B5969-B3BF-9C44-9531-7DCA52616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AEB04-A8D6-FC4D-87ED-84D2070D8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3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8C19A6-5AAC-6A47-896B-15DEC3EB5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DF54B7-8A9F-3C47-9EF1-F36EB6A13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BB2CF-DD6A-714E-B4EE-37D6DD520C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7AFDC-B582-7C4D-9221-E62915F0A8A6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DC0F0-EF92-4C4C-863B-297AC5ECEC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A549F-7034-1F43-AC5D-0E659A2F0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AEB04-A8D6-FC4D-87ED-84D2070D8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45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anage-training-for-early-career-teachers.education.gov.uk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hispteachingschoolhub.ectmanager.com/RegisterSchool/Default.asp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anage-training-for-early-career-teachers.education.gov.uk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hispteachingschoolhub.ectmanager.com/RegisterSchool/Default.asp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anage-training-for-early-career-teachers.education.gov.uk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anage-training-for-early-career-teachers.education.gov.uk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anage-training-for-early-career-teachers.education.gov.uk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anage-training-for-early-career-teachers.education.gov.uk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anage-training-for-early-career-teachers.education.gov.uk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anage-training-for-early-career-teachers.education.gov.uk/nominations/resend-email" TargetMode="External"/><Relationship Id="rId2" Type="http://schemas.openxmlformats.org/officeDocument/2006/relationships/hyperlink" Target="https://manage-training-for-early-career-teachers.education.gov.uk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ontinuing-professional-development@digital.education.gov.uk" TargetMode="External"/><Relationship Id="rId4" Type="http://schemas.openxmlformats.org/officeDocument/2006/relationships/hyperlink" Target="https://eur01.safelinks.protection.outlook.com/?url=https%3A%2F%2Fmanage-training-for-early-career-teachers.education.gov.uk%2F&amp;data=05%7C02%7Cd.higginbottom%40hispmat.org%7Cfdd131c45ce44d4c059d08dd9f5d489b%7C46d8e6985b1844179300eee0450e3ee2%7C0%7C0%7C638841946490616309%7CUnknown%7CTWFpbGZsb3d8eyJFbXB0eU1hcGkiOnRydWUsIlYiOiIwLjAuMDAwMCIsIlAiOiJXaW4zMiIsIkFOIjoiTWFpbCIsIldUIjoyfQ%3D%3D%7C0%7C%7C%7C&amp;sdata=4Qghukn7GRHKSA8uMJ0pQL%2FHQiVCt5v3K2ob9%2FPMQTc%3D&amp;reserved=0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ab@hisptsh.org" TargetMode="External"/><Relationship Id="rId7" Type="http://schemas.openxmlformats.org/officeDocument/2006/relationships/image" Target="../media/image5.svg"/><Relationship Id="rId2" Type="http://schemas.openxmlformats.org/officeDocument/2006/relationships/hyperlink" Target="mailto:ecf@hisptsh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ispteachingschoolhub.ectmanager.com/RegisterSchool/Default.aspx" TargetMode="External"/><Relationship Id="rId2" Type="http://schemas.openxmlformats.org/officeDocument/2006/relationships/hyperlink" Target="https://manage-training-for-early-career-teachers.education.gov.u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anage-training-for-early-career-teachers.education.gov.uk/" TargetMode="External"/><Relationship Id="rId2" Type="http://schemas.openxmlformats.org/officeDocument/2006/relationships/hyperlink" Target="https://www.hispteachingschoolhub.org/page/?title=Early+Career+Teacher+Entitlement+%28ECTE%29&amp;pid=24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hispteachingschoolhub.ectmanager.com/RegisterSchool/Default.asp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anage-training-for-early-career-teachers.education.gov.uk/" TargetMode="External"/><Relationship Id="rId2" Type="http://schemas.openxmlformats.org/officeDocument/2006/relationships/hyperlink" Target="https://get-information-schools.service.gov.uk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1E0406-85F3-864C-BB90-C3FBEFB20640}"/>
              </a:ext>
            </a:extLst>
          </p:cNvPr>
          <p:cNvCxnSpPr/>
          <p:nvPr/>
        </p:nvCxnSpPr>
        <p:spPr>
          <a:xfrm>
            <a:off x="5381470" y="1963711"/>
            <a:ext cx="0" cy="3237876"/>
          </a:xfrm>
          <a:prstGeom prst="line">
            <a:avLst/>
          </a:prstGeom>
          <a:ln w="28575">
            <a:solidFill>
              <a:srgbClr val="0E548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D97DE54-9774-654F-A15A-E3145789C604}"/>
              </a:ext>
            </a:extLst>
          </p:cNvPr>
          <p:cNvSpPr txBox="1"/>
          <p:nvPr/>
        </p:nvSpPr>
        <p:spPr>
          <a:xfrm>
            <a:off x="5571081" y="1963871"/>
            <a:ext cx="5763026" cy="29238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b="1" dirty="0">
                <a:latin typeface="Calibri"/>
                <a:ea typeface="Calibri"/>
                <a:cs typeface="Calibri"/>
              </a:rPr>
              <a:t>Early Career Teacher Entitlement (ECTE) Registration 25/26 AY</a:t>
            </a:r>
          </a:p>
          <a:p>
            <a:endParaRPr lang="en-US" sz="2800" dirty="0">
              <a:latin typeface="CocoSharpS-Bold" pitchFamily="2" charset="0"/>
            </a:endParaRPr>
          </a:p>
          <a:p>
            <a:r>
              <a:rPr lang="en-US" sz="3600" dirty="0">
                <a:latin typeface="Calibri"/>
                <a:ea typeface="Calibri"/>
                <a:cs typeface="Calibri"/>
              </a:rPr>
              <a:t>A Guide for Induction Tutors &amp; Headteachers</a:t>
            </a:r>
          </a:p>
          <a:p>
            <a:endParaRPr lang="en-US" sz="2000" dirty="0">
              <a:latin typeface="CocoSharpS-Bold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3F8511-0886-3647-B5A4-E1D4D32FCFF0}"/>
              </a:ext>
            </a:extLst>
          </p:cNvPr>
          <p:cNvSpPr txBox="1"/>
          <p:nvPr/>
        </p:nvSpPr>
        <p:spPr>
          <a:xfrm>
            <a:off x="5571081" y="4739922"/>
            <a:ext cx="551638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>
                <a:latin typeface="Calibri"/>
                <a:ea typeface="Calibri"/>
                <a:cs typeface="Calibri"/>
              </a:rPr>
              <a:t>June 2025</a:t>
            </a:r>
          </a:p>
        </p:txBody>
      </p:sp>
    </p:spTree>
    <p:extLst>
      <p:ext uri="{BB962C8B-B14F-4D97-AF65-F5344CB8AC3E}">
        <p14:creationId xmlns:p14="http://schemas.microsoft.com/office/powerpoint/2010/main" val="2809621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752858-BB43-24C8-3B12-23C4AC2DDD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B0BDD-47E6-3E04-11B2-4A043169D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51" y="1322962"/>
            <a:ext cx="11467289" cy="5410116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Induction Tutor logs in to the </a:t>
            </a:r>
            <a:r>
              <a:rPr lang="en-GB" dirty="0">
                <a:hlinkClick r:id="rId2"/>
              </a:rPr>
              <a:t>Manage training for early career teachers</a:t>
            </a:r>
            <a:r>
              <a:rPr lang="en-GB" dirty="0"/>
              <a:t> service </a:t>
            </a: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Select one of two options in response to the question - ‘Will any ECTs start their induction at your school in the 2025 to 2026 academic year?’ - the options are:</a:t>
            </a:r>
          </a:p>
          <a:p>
            <a:pPr lvl="1"/>
            <a:r>
              <a:rPr lang="en-GB" dirty="0">
                <a:ea typeface="Calibri"/>
                <a:cs typeface="Calibri"/>
              </a:rPr>
              <a:t>Yes</a:t>
            </a:r>
          </a:p>
          <a:p>
            <a:pPr lvl="1"/>
            <a:r>
              <a:rPr lang="en-GB" dirty="0">
                <a:ea typeface="Calibri"/>
                <a:cs typeface="Calibri"/>
              </a:rPr>
              <a:t>No</a:t>
            </a:r>
          </a:p>
          <a:p>
            <a:pPr marL="457200" lvl="1" indent="0">
              <a:buNone/>
            </a:pPr>
            <a:r>
              <a:rPr lang="en-GB" dirty="0">
                <a:ea typeface="Calibri"/>
                <a:cs typeface="Calibri"/>
              </a:rPr>
              <a:t>If you select ‘No’ this is the end of the registration journey</a:t>
            </a:r>
          </a:p>
          <a:p>
            <a:pPr marL="457200" lvl="1" indent="0">
              <a:buNone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Select one of two options in response to the question - ‘How do you want to run your training in 2025 to 2026?’ - the options are:</a:t>
            </a:r>
          </a:p>
          <a:p>
            <a:pPr lvl="1"/>
            <a:r>
              <a:rPr lang="en-GB" dirty="0">
                <a:ea typeface="Calibri"/>
                <a:cs typeface="Calibri"/>
              </a:rPr>
              <a:t>Provider-led</a:t>
            </a:r>
          </a:p>
          <a:p>
            <a:pPr lvl="1"/>
            <a:r>
              <a:rPr lang="en-GB" dirty="0">
                <a:ea typeface="Calibri"/>
                <a:cs typeface="Calibri"/>
              </a:rPr>
              <a:t>School-led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Select one of two options in response to the question - ‘Have you appointed an appropriate body?’ - the options are:</a:t>
            </a:r>
          </a:p>
          <a:p>
            <a:pPr lvl="1"/>
            <a:r>
              <a:rPr lang="en-GB" dirty="0">
                <a:ea typeface="Calibri"/>
                <a:cs typeface="Calibri"/>
              </a:rPr>
              <a:t>Yes</a:t>
            </a:r>
          </a:p>
          <a:p>
            <a:pPr lvl="1"/>
            <a:r>
              <a:rPr lang="en-GB" dirty="0">
                <a:ea typeface="Calibri"/>
                <a:cs typeface="Calibri"/>
              </a:rPr>
              <a:t>No. I will appoint an appropriate body later</a:t>
            </a:r>
          </a:p>
          <a:p>
            <a:pPr marL="457200" lvl="1" indent="0">
              <a:buNone/>
            </a:pPr>
            <a:endParaRPr lang="en-GB" dirty="0">
              <a:ea typeface="Calibri"/>
              <a:cs typeface="Calibri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78DEDB3-A4B4-25B2-A83B-356EF18F1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352" y="122659"/>
            <a:ext cx="11467289" cy="1159855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Calibri"/>
                <a:ea typeface="Calibri"/>
                <a:cs typeface="Calibri"/>
              </a:rPr>
              <a:t>Step 2 - Induction Tutor selects the school’s delivery route for 25/26 AY </a:t>
            </a:r>
          </a:p>
        </p:txBody>
      </p:sp>
    </p:spTree>
    <p:extLst>
      <p:ext uri="{BB962C8B-B14F-4D97-AF65-F5344CB8AC3E}">
        <p14:creationId xmlns:p14="http://schemas.microsoft.com/office/powerpoint/2010/main" val="781415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55D5AC1-86E7-3FFA-CD0F-B8D971883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55" y="408562"/>
            <a:ext cx="11467289" cy="541011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GB" sz="2400" dirty="0">
                <a:ea typeface="Calibri"/>
                <a:cs typeface="Calibri"/>
              </a:rPr>
              <a:t>Type in the name (you can then select from the drop-down list) of your appointed Appropriate Body</a:t>
            </a:r>
          </a:p>
          <a:p>
            <a:pPr marL="514350" indent="-514350">
              <a:buFont typeface="+mj-lt"/>
              <a:buAutoNum type="arabicPeriod" startAt="5"/>
            </a:pPr>
            <a:endParaRPr lang="en-GB" sz="2400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5"/>
            </a:pPr>
            <a:endParaRPr lang="en-GB" sz="2400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5"/>
            </a:pPr>
            <a:endParaRPr lang="en-GB" sz="2400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5"/>
            </a:pPr>
            <a:endParaRPr lang="en-GB" sz="2400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5"/>
            </a:pPr>
            <a:endParaRPr lang="en-GB" sz="2400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5"/>
            </a:pPr>
            <a:endParaRPr lang="en-GB" sz="2400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5"/>
            </a:pPr>
            <a:endParaRPr lang="en-GB" sz="2400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5"/>
            </a:pPr>
            <a:endParaRPr lang="en-GB" sz="2400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5"/>
            </a:pPr>
            <a:r>
              <a:rPr lang="en-GB" sz="2400" dirty="0">
                <a:ea typeface="Calibri"/>
                <a:cs typeface="Calibri"/>
              </a:rPr>
              <a:t>Click ‘Return to manage your training’ and follow Steps 3 and 4 to register your ECT(s) and/ or mentor(s).</a:t>
            </a:r>
          </a:p>
          <a:p>
            <a:pPr marL="457200" lvl="1" indent="0">
              <a:buNone/>
            </a:pPr>
            <a:endParaRPr lang="en-GB" dirty="0">
              <a:ea typeface="Calibri"/>
              <a:cs typeface="Calibri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825AE6-45D5-129F-63C4-67EE4AC2C687}"/>
              </a:ext>
            </a:extLst>
          </p:cNvPr>
          <p:cNvSpPr txBox="1"/>
          <p:nvPr/>
        </p:nvSpPr>
        <p:spPr>
          <a:xfrm>
            <a:off x="448687" y="1468877"/>
            <a:ext cx="11294623" cy="3108543"/>
          </a:xfrm>
          <a:prstGeom prst="rect">
            <a:avLst/>
          </a:prstGeom>
          <a:noFill/>
          <a:ln w="57150">
            <a:solidFill>
              <a:srgbClr val="0E5483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***IMPORTANT***</a:t>
            </a:r>
          </a:p>
          <a:p>
            <a:endParaRPr lang="en-GB" sz="2800" dirty="0"/>
          </a:p>
          <a:p>
            <a:pPr algn="ctr"/>
            <a:r>
              <a:rPr lang="en-GB" sz="2800" dirty="0"/>
              <a:t>Schools </a:t>
            </a:r>
            <a:r>
              <a:rPr lang="en-GB" sz="2800" b="1" u="sng" dirty="0"/>
              <a:t>must also register separately</a:t>
            </a:r>
            <a:r>
              <a:rPr lang="en-GB" sz="2800" dirty="0"/>
              <a:t> with their appointed Appropriate Body (AB)</a:t>
            </a:r>
          </a:p>
          <a:p>
            <a:pPr algn="ctr"/>
            <a:endParaRPr lang="en-GB" sz="2800" dirty="0"/>
          </a:p>
          <a:p>
            <a:pPr algn="ctr"/>
            <a:r>
              <a:rPr lang="en-GB" sz="2800" dirty="0"/>
              <a:t>If you wish to appoint HISP Teaching School Hub as your AB, please </a:t>
            </a:r>
            <a:r>
              <a:rPr lang="en-GB" sz="2800" dirty="0">
                <a:hlinkClick r:id="rId2"/>
              </a:rPr>
              <a:t>click here</a:t>
            </a:r>
            <a:endParaRPr lang="en-GB" sz="2800" dirty="0"/>
          </a:p>
          <a:p>
            <a:pPr algn="ctr"/>
            <a:r>
              <a:rPr lang="en-GB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2122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548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F7240E5-6126-52A6-7BFC-E3C61C1F9F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70B811D-16E7-CA89-F848-5651316B0096}"/>
              </a:ext>
            </a:extLst>
          </p:cNvPr>
          <p:cNvSpPr txBox="1"/>
          <p:nvPr/>
        </p:nvSpPr>
        <p:spPr>
          <a:xfrm>
            <a:off x="567041" y="181957"/>
            <a:ext cx="11057917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72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Step 3</a:t>
            </a:r>
          </a:p>
          <a:p>
            <a:pPr algn="ctr"/>
            <a:endParaRPr lang="en-GB" sz="7200" b="1" dirty="0">
              <a:solidFill>
                <a:schemeClr val="bg1"/>
              </a:solidFill>
              <a:latin typeface="Calibri"/>
              <a:ea typeface="Calibri"/>
              <a:cs typeface="Calibri"/>
            </a:endParaRPr>
          </a:p>
          <a:p>
            <a:pPr algn="ctr"/>
            <a:r>
              <a:rPr lang="en-GB" sz="72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Induction Tutor registers any ECT(s)* starting training from AY 25/26</a:t>
            </a:r>
          </a:p>
          <a:p>
            <a:pPr algn="ctr"/>
            <a:r>
              <a:rPr lang="en-GB" sz="28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*If you have an ECT(s) transferring from another school, please refer to Slides 21-24  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151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CC3CFF-8C06-8480-E2BA-46036756A8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27D90-3CB9-C045-7067-218144357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51" y="1420238"/>
            <a:ext cx="11467289" cy="531284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Induction Tutor logs in to the </a:t>
            </a:r>
            <a:r>
              <a:rPr lang="en-GB" dirty="0">
                <a:hlinkClick r:id="rId2"/>
              </a:rPr>
              <a:t>Manage training for early career teachers</a:t>
            </a:r>
            <a:r>
              <a:rPr lang="en-GB" dirty="0"/>
              <a:t> service </a:t>
            </a: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Click on the ‘Early career teachers’ tab </a:t>
            </a:r>
          </a:p>
          <a:p>
            <a:pPr marL="457200" lvl="1" indent="0">
              <a:buNone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Click on the ‘Add ECT’ button and select the ‘ECT’ option – this will take you to a screen which details the information that you will need to fully register an ECT for their training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Enter full ECT details – full name, TRN, date of birth, email address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Select who the ECTs mentor will be – here you can select ‘Add or assign mentor later’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6BC05BD-CCCA-2CE8-D3C6-85870AD9F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352" y="122659"/>
            <a:ext cx="11467289" cy="1159855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Calibri"/>
                <a:ea typeface="Calibri"/>
                <a:cs typeface="Calibri"/>
              </a:rPr>
              <a:t>Step 3 - Induction Tutor registers any ECT(s) starting training from AY 25/26</a:t>
            </a:r>
          </a:p>
        </p:txBody>
      </p:sp>
    </p:spTree>
    <p:extLst>
      <p:ext uri="{BB962C8B-B14F-4D97-AF65-F5344CB8AC3E}">
        <p14:creationId xmlns:p14="http://schemas.microsoft.com/office/powerpoint/2010/main" val="1378271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1F58A0-11B1-018F-FD21-3420487D2D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7EFFEF2-037A-E343-7F9F-79AEE37C0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55" y="408562"/>
            <a:ext cx="11467289" cy="621597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GB" sz="2400" dirty="0">
                <a:ea typeface="Calibri"/>
                <a:cs typeface="Calibri"/>
              </a:rPr>
              <a:t>Confirm the name of the appointed Appropriate Body for the ECT</a:t>
            </a:r>
          </a:p>
          <a:p>
            <a:pPr marL="514350" indent="-514350">
              <a:buFont typeface="+mj-lt"/>
              <a:buAutoNum type="arabicPeriod" startAt="6"/>
            </a:pPr>
            <a:endParaRPr lang="en-GB" sz="2400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6"/>
            </a:pPr>
            <a:endParaRPr lang="en-GB" sz="2400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6"/>
            </a:pPr>
            <a:endParaRPr lang="en-GB" sz="2400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6"/>
            </a:pPr>
            <a:endParaRPr lang="en-GB" sz="2400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6"/>
            </a:pPr>
            <a:endParaRPr lang="en-GB" sz="2400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6"/>
            </a:pPr>
            <a:endParaRPr lang="en-GB" sz="2400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6"/>
            </a:pPr>
            <a:endParaRPr lang="en-GB" sz="2400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6"/>
            </a:pPr>
            <a:endParaRPr lang="en-GB" sz="2400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6"/>
            </a:pPr>
            <a:r>
              <a:rPr lang="en-GB" sz="2400" dirty="0">
                <a:ea typeface="Calibri"/>
                <a:cs typeface="Calibri"/>
              </a:rPr>
              <a:t>Check all the details that you have entered</a:t>
            </a:r>
          </a:p>
          <a:p>
            <a:pPr marL="514350" indent="-514350">
              <a:buFont typeface="+mj-lt"/>
              <a:buAutoNum type="arabicPeriod" startAt="6"/>
            </a:pPr>
            <a:endParaRPr lang="en-GB" sz="2400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6"/>
            </a:pPr>
            <a:r>
              <a:rPr lang="en-GB" sz="2400" dirty="0">
                <a:ea typeface="Calibri"/>
                <a:cs typeface="Calibri"/>
              </a:rPr>
              <a:t>Click ‘Confirm and add’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5F873A-4B27-1F2F-3588-99319E9CBE72}"/>
              </a:ext>
            </a:extLst>
          </p:cNvPr>
          <p:cNvSpPr txBox="1"/>
          <p:nvPr/>
        </p:nvSpPr>
        <p:spPr>
          <a:xfrm>
            <a:off x="448687" y="1138136"/>
            <a:ext cx="11294623" cy="3108543"/>
          </a:xfrm>
          <a:prstGeom prst="rect">
            <a:avLst/>
          </a:prstGeom>
          <a:noFill/>
          <a:ln w="57150">
            <a:solidFill>
              <a:srgbClr val="0E5483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***IMPORTANT***</a:t>
            </a:r>
          </a:p>
          <a:p>
            <a:endParaRPr lang="en-GB" sz="2800" dirty="0"/>
          </a:p>
          <a:p>
            <a:pPr algn="ctr"/>
            <a:r>
              <a:rPr lang="en-GB" sz="2800" dirty="0"/>
              <a:t>Schools </a:t>
            </a:r>
            <a:r>
              <a:rPr lang="en-GB" sz="2800" b="1" u="sng" dirty="0"/>
              <a:t>must also register separately</a:t>
            </a:r>
            <a:r>
              <a:rPr lang="en-GB" sz="2800" dirty="0"/>
              <a:t> with their appointed Appropriate Body (AB)</a:t>
            </a:r>
          </a:p>
          <a:p>
            <a:pPr algn="ctr"/>
            <a:endParaRPr lang="en-GB" sz="2800" dirty="0"/>
          </a:p>
          <a:p>
            <a:pPr algn="ctr"/>
            <a:r>
              <a:rPr lang="en-GB" sz="2800" dirty="0"/>
              <a:t>If you wish to appoint HISP Teaching School Hub as your AB, please </a:t>
            </a:r>
            <a:r>
              <a:rPr lang="en-GB" sz="2800" dirty="0">
                <a:hlinkClick r:id="rId2"/>
              </a:rPr>
              <a:t>click here</a:t>
            </a:r>
            <a:endParaRPr lang="en-GB" sz="2800" dirty="0"/>
          </a:p>
          <a:p>
            <a:pPr algn="ctr"/>
            <a:r>
              <a:rPr lang="en-GB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9835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548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F7BFF0-4F1A-7C94-3ED1-B506869102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6539AFF-0807-091E-6EF4-C23DBC8A9734}"/>
              </a:ext>
            </a:extLst>
          </p:cNvPr>
          <p:cNvSpPr txBox="1"/>
          <p:nvPr/>
        </p:nvSpPr>
        <p:spPr>
          <a:xfrm>
            <a:off x="567041" y="612844"/>
            <a:ext cx="1105791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72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Step 4</a:t>
            </a:r>
          </a:p>
          <a:p>
            <a:pPr algn="ctr"/>
            <a:endParaRPr lang="en-GB" sz="7200" b="1" dirty="0">
              <a:solidFill>
                <a:schemeClr val="bg1"/>
              </a:solidFill>
              <a:latin typeface="Calibri"/>
              <a:ea typeface="Calibri"/>
              <a:cs typeface="Calibri"/>
            </a:endParaRPr>
          </a:p>
          <a:p>
            <a:pPr algn="ctr"/>
            <a:r>
              <a:rPr lang="en-GB" sz="72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Induction Tutor registers any Mentor(s) starting training from AY 25/26 </a:t>
            </a:r>
            <a:endParaRPr lang="en-GB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345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3692E2-E534-19A7-9F33-AFB7ECD85C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D452E-973C-4428-B15C-92FC4284F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51" y="1420238"/>
            <a:ext cx="11467289" cy="531284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Induction Tutor logs in to the </a:t>
            </a:r>
            <a:r>
              <a:rPr lang="en-GB" dirty="0">
                <a:hlinkClick r:id="rId2"/>
              </a:rPr>
              <a:t>Manage training for early career teachers</a:t>
            </a:r>
            <a:r>
              <a:rPr lang="en-GB" dirty="0"/>
              <a:t> service </a:t>
            </a: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Click on the ‘Mentors’ tab </a:t>
            </a:r>
          </a:p>
          <a:p>
            <a:pPr marL="457200" lvl="1" indent="0">
              <a:buNone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Click on the ‘Add Mentor’ button and select the ‘Mentor’ option – this will take you to a screen which details the information that you will need to fully register a Mentor for their training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Enter full Mentor details – full name, TRN, date of birth, email address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Check all the details you have entered, then click ‘Confirm and add’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E96A25D-4A5C-F61A-C858-EB6EB3755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352" y="122659"/>
            <a:ext cx="11467289" cy="1159855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Calibri"/>
                <a:ea typeface="Calibri"/>
                <a:cs typeface="Calibri"/>
              </a:rPr>
              <a:t>Step 4 - Induction Tutor registers any Mentor(s) starting training from AY 25/26</a:t>
            </a:r>
          </a:p>
        </p:txBody>
      </p:sp>
    </p:spTree>
    <p:extLst>
      <p:ext uri="{BB962C8B-B14F-4D97-AF65-F5344CB8AC3E}">
        <p14:creationId xmlns:p14="http://schemas.microsoft.com/office/powerpoint/2010/main" val="2545774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548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8CE2F97-EAD8-388A-F29C-AC4D70804B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1174104-AA45-FCFA-87D3-8A52F2D61577}"/>
              </a:ext>
            </a:extLst>
          </p:cNvPr>
          <p:cNvSpPr txBox="1"/>
          <p:nvPr/>
        </p:nvSpPr>
        <p:spPr>
          <a:xfrm>
            <a:off x="567041" y="1166842"/>
            <a:ext cx="1105791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72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Step 5</a:t>
            </a:r>
          </a:p>
          <a:p>
            <a:pPr algn="ctr"/>
            <a:endParaRPr lang="en-GB" sz="7200" b="1" dirty="0">
              <a:solidFill>
                <a:schemeClr val="bg1"/>
              </a:solidFill>
              <a:latin typeface="Calibri"/>
              <a:ea typeface="Calibri"/>
              <a:cs typeface="Calibri"/>
            </a:endParaRPr>
          </a:p>
          <a:p>
            <a:pPr algn="ctr"/>
            <a:r>
              <a:rPr lang="en-GB" sz="72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Induction Tutor assigns a Mentor to each ECT</a:t>
            </a:r>
            <a:endParaRPr lang="en-GB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899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7F20EC-7A9E-CA96-02B7-86C2804A52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C4E87-B111-4A6B-0C44-AD0EEF235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51" y="1206230"/>
            <a:ext cx="11467289" cy="531284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Induction Tutor logs in to the </a:t>
            </a:r>
            <a:r>
              <a:rPr lang="en-GB" dirty="0">
                <a:hlinkClick r:id="rId2"/>
              </a:rPr>
              <a:t>Manage training for early career teachers</a:t>
            </a:r>
            <a:r>
              <a:rPr lang="en-GB" dirty="0"/>
              <a:t> service </a:t>
            </a: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Click on the ‘Early career teachers’ tab </a:t>
            </a:r>
          </a:p>
          <a:p>
            <a:pPr marL="457200" lvl="1" indent="0">
              <a:buNone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Navigate to the ECT that you want to assign a Mentor to and click on the ‘Assign a mentor’ link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From the list select the Mentor who you wish to assign to the ECT and click ‘Continue’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If you assign the wrong Mentor, click on the ‘Change’ link to go back to the list and select the correct Mentor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F413A01-DDD6-4D23-9EB5-E291A0E911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352" y="122659"/>
            <a:ext cx="11467289" cy="1159855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Calibri"/>
                <a:ea typeface="Calibri"/>
                <a:cs typeface="Calibri"/>
              </a:rPr>
              <a:t>Step 5 - Induction Tutor assigns a Mentor to an ECT</a:t>
            </a:r>
          </a:p>
        </p:txBody>
      </p:sp>
    </p:spTree>
    <p:extLst>
      <p:ext uri="{BB962C8B-B14F-4D97-AF65-F5344CB8AC3E}">
        <p14:creationId xmlns:p14="http://schemas.microsoft.com/office/powerpoint/2010/main" val="835854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548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B03D733-6830-6E49-8DEF-E254B3D746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49A6C34-B28E-C02C-631C-0BFB81BBD736}"/>
              </a:ext>
            </a:extLst>
          </p:cNvPr>
          <p:cNvSpPr txBox="1"/>
          <p:nvPr/>
        </p:nvSpPr>
        <p:spPr>
          <a:xfrm>
            <a:off x="567041" y="1720840"/>
            <a:ext cx="1105791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72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How do I change or update information for an ECT or Mentor?</a:t>
            </a:r>
            <a:endParaRPr lang="en-GB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044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30731-6B3D-BFF5-55CC-B218358FD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813" y="160845"/>
            <a:ext cx="10515600" cy="987019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Calibri"/>
                <a:ea typeface="Calibri"/>
                <a:cs typeface="Calibri"/>
              </a:rPr>
              <a:t>ECTE Registration for 2025/26 AY: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3D8F4-9E3E-BEDC-92C4-C75676EEF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813" y="1453676"/>
            <a:ext cx="11701043" cy="48984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>
                <a:ea typeface="Calibri"/>
                <a:cs typeface="Calibri"/>
              </a:rPr>
              <a:t>Registration for participants beginning their ITTECF-based training in September 2025 will open on </a:t>
            </a:r>
            <a:r>
              <a:rPr lang="en-GB" b="1" dirty="0">
                <a:ea typeface="Calibri"/>
                <a:cs typeface="Calibri"/>
              </a:rPr>
              <a:t>16 June 2025 </a:t>
            </a:r>
            <a:r>
              <a:rPr lang="en-GB" dirty="0">
                <a:ea typeface="Calibri"/>
                <a:cs typeface="Calibri"/>
              </a:rPr>
              <a:t>with a ‘soft launch’ to a </a:t>
            </a:r>
            <a:r>
              <a:rPr lang="en-GB" b="1" dirty="0">
                <a:ea typeface="Calibri"/>
                <a:cs typeface="Calibri"/>
              </a:rPr>
              <a:t>select number of schools</a:t>
            </a:r>
          </a:p>
          <a:p>
            <a:pPr marL="0" indent="0">
              <a:buNone/>
            </a:pPr>
            <a:endParaRPr lang="en-GB" dirty="0">
              <a:ea typeface="Calibri"/>
              <a:cs typeface="Calibri"/>
            </a:endParaRPr>
          </a:p>
          <a:p>
            <a:r>
              <a:rPr lang="en-GB" dirty="0">
                <a:ea typeface="Calibri"/>
                <a:cs typeface="Calibri"/>
              </a:rPr>
              <a:t>Invitations will be sent from the DfE on </a:t>
            </a:r>
            <a:r>
              <a:rPr lang="en-GB" b="1" dirty="0">
                <a:ea typeface="Calibri"/>
                <a:cs typeface="Calibri"/>
              </a:rPr>
              <a:t>16 June 2025</a:t>
            </a:r>
            <a:r>
              <a:rPr lang="en-GB" dirty="0">
                <a:ea typeface="Calibri"/>
                <a:cs typeface="Calibri"/>
              </a:rPr>
              <a:t> to schools that are going to be </a:t>
            </a:r>
            <a:r>
              <a:rPr lang="en-GB" b="1" dirty="0">
                <a:ea typeface="Calibri"/>
                <a:cs typeface="Calibri"/>
              </a:rPr>
              <a:t>working with a </a:t>
            </a:r>
            <a:r>
              <a:rPr lang="en-GB" b="1" u="sng" dirty="0">
                <a:ea typeface="Calibri"/>
                <a:cs typeface="Calibri"/>
              </a:rPr>
              <a:t>new</a:t>
            </a:r>
            <a:r>
              <a:rPr lang="en-GB" b="1" dirty="0">
                <a:ea typeface="Calibri"/>
                <a:cs typeface="Calibri"/>
              </a:rPr>
              <a:t> Lead Provide</a:t>
            </a:r>
            <a:r>
              <a:rPr lang="en-GB" dirty="0">
                <a:ea typeface="Calibri"/>
                <a:cs typeface="Calibri"/>
              </a:rPr>
              <a:t>r in the 2025/26 academic year </a:t>
            </a:r>
          </a:p>
          <a:p>
            <a:endParaRPr lang="en-GB" dirty="0"/>
          </a:p>
          <a:p>
            <a:r>
              <a:rPr lang="en-GB" dirty="0">
                <a:ea typeface="Calibri"/>
                <a:cs typeface="Calibri"/>
              </a:rPr>
              <a:t>On </a:t>
            </a:r>
            <a:r>
              <a:rPr lang="en-GB" b="1" dirty="0">
                <a:ea typeface="Calibri"/>
                <a:cs typeface="Calibri"/>
              </a:rPr>
              <a:t>30 June 2025</a:t>
            </a:r>
            <a:r>
              <a:rPr lang="en-GB" dirty="0">
                <a:ea typeface="Calibri"/>
                <a:cs typeface="Calibri"/>
              </a:rPr>
              <a:t>, the DfE will email all schools prompting and inviting them to sign in to the </a:t>
            </a:r>
            <a:r>
              <a:rPr lang="en-GB" dirty="0">
                <a:hlinkClick r:id="rId2"/>
              </a:rPr>
              <a:t>Manage training for early career teachers</a:t>
            </a:r>
            <a:r>
              <a:rPr lang="en-GB" dirty="0"/>
              <a:t> service to set up their ECTE for 25/26 AY and register ECTs and/ or Mentors</a:t>
            </a:r>
            <a:endParaRPr lang="en-GB" dirty="0">
              <a:ea typeface="Calibri"/>
              <a:cs typeface="Calibri"/>
            </a:endParaRP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56360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42A7FA-0A2C-24B7-D9F4-1EEB539C84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18BF5-4548-E4A5-64F3-ED1592473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55" y="1206229"/>
            <a:ext cx="11467289" cy="444554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Induction Tutor logs in to the </a:t>
            </a:r>
            <a:r>
              <a:rPr lang="en-GB" dirty="0">
                <a:hlinkClick r:id="rId2"/>
              </a:rPr>
              <a:t>Manage training for early career teachers</a:t>
            </a:r>
            <a:r>
              <a:rPr lang="en-GB" dirty="0"/>
              <a:t> service </a:t>
            </a: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Click on either the ‘Early career teachers’ or ‘Mentors’ tab </a:t>
            </a:r>
          </a:p>
          <a:p>
            <a:pPr marL="457200" lvl="1" indent="0">
              <a:buNone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Navigate to the ECT or Mentor whose information you wish to change or update, and select them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Use the links on the right-hand side to change or update the information   </a:t>
            </a:r>
          </a:p>
        </p:txBody>
      </p:sp>
    </p:spTree>
    <p:extLst>
      <p:ext uri="{BB962C8B-B14F-4D97-AF65-F5344CB8AC3E}">
        <p14:creationId xmlns:p14="http://schemas.microsoft.com/office/powerpoint/2010/main" val="11611935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548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E928ECE-AF52-87D3-7E19-D9FBB47820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EC6E2B8-F44A-57B2-AEA4-F575AE0BC14F}"/>
              </a:ext>
            </a:extLst>
          </p:cNvPr>
          <p:cNvSpPr txBox="1"/>
          <p:nvPr/>
        </p:nvSpPr>
        <p:spPr>
          <a:xfrm>
            <a:off x="567041" y="1720840"/>
            <a:ext cx="1105791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72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How do I register an ECT(s) who is transferring from another school?</a:t>
            </a:r>
            <a:endParaRPr lang="en-GB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1198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4891C7-A096-C640-49C1-B4289183BA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F383C-AA0A-D8FC-5E59-2C84AA812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55" y="262645"/>
            <a:ext cx="11467289" cy="6410529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Induction Tutor logs in to the </a:t>
            </a:r>
            <a:r>
              <a:rPr lang="en-GB" dirty="0">
                <a:hlinkClick r:id="rId2"/>
              </a:rPr>
              <a:t>Manage training for early career teachers</a:t>
            </a:r>
            <a:r>
              <a:rPr lang="en-GB" dirty="0"/>
              <a:t> service </a:t>
            </a: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Click on the ‘Early career teachers’ tab </a:t>
            </a:r>
          </a:p>
          <a:p>
            <a:pPr marL="457200" lvl="1" indent="0">
              <a:buNone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Click on the ‘Add ECT’ button and select the ‘ECT’ option – this will take you to a screen which details the information that you will need to fully register an ECT for their training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Enter full ECT details – full name, TRN, date of birth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You will then be asked to confirm if the ECT is moving from another school – click ‘Confirm’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Enter the date for when the ECT is moving to your school – click ‘Continue’  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endParaRPr lang="en-GB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5470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151652-2F59-AC15-1DB8-5AFB62FEF4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171F9-2F44-C9CA-1DA2-9CB492A6E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55" y="262645"/>
            <a:ext cx="11467289" cy="641052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GB" dirty="0">
                <a:ea typeface="Calibri"/>
                <a:cs typeface="Calibri"/>
              </a:rPr>
              <a:t>Enter the ECT’s email address</a:t>
            </a:r>
          </a:p>
          <a:p>
            <a:pPr marL="514350" indent="-514350">
              <a:buFont typeface="+mj-lt"/>
              <a:buAutoNum type="arabicPeriod" startAt="7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en-GB" dirty="0">
                <a:ea typeface="Calibri"/>
                <a:cs typeface="Calibri"/>
              </a:rPr>
              <a:t>Select who the ECTs mentor will be – here you can select ‘Add or assign mentor later’</a:t>
            </a:r>
          </a:p>
          <a:p>
            <a:pPr marL="514350" indent="-514350">
              <a:buFont typeface="+mj-lt"/>
              <a:buAutoNum type="arabicPeriod" startAt="7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en-GB" dirty="0">
                <a:ea typeface="Calibri"/>
                <a:cs typeface="Calibri"/>
              </a:rPr>
              <a:t>You will then be taken to a summary screen showing how the ECT is currently accessing their training – this will include the name of the Lead Provider, name of the Delivery Partner and the date they started their induction training</a:t>
            </a:r>
          </a:p>
          <a:p>
            <a:pPr marL="514350" indent="-514350">
              <a:buFont typeface="+mj-lt"/>
              <a:buAutoNum type="arabicPeriod" startAt="7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7"/>
            </a:pPr>
            <a:r>
              <a:rPr lang="en-GB" dirty="0">
                <a:ea typeface="Calibri"/>
                <a:cs typeface="Calibri"/>
              </a:rPr>
              <a:t>Select one of two options in response to the question - ‘Will they continue with these training providers?’ - the options are:</a:t>
            </a:r>
          </a:p>
          <a:p>
            <a:pPr lvl="1"/>
            <a:r>
              <a:rPr lang="en-GB" dirty="0">
                <a:ea typeface="Calibri"/>
                <a:cs typeface="Calibri"/>
              </a:rPr>
              <a:t>Yes</a:t>
            </a:r>
          </a:p>
          <a:p>
            <a:pPr lvl="1"/>
            <a:r>
              <a:rPr lang="en-GB" dirty="0">
                <a:ea typeface="Calibri"/>
                <a:cs typeface="Calibri"/>
              </a:rPr>
              <a:t>No, they’ll move to different training providers or a different training programme </a:t>
            </a:r>
          </a:p>
          <a:p>
            <a:pPr marL="514350" indent="-514350">
              <a:buFont typeface="+mj-lt"/>
              <a:buAutoNum type="arabicPeriod" startAt="7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7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7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7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7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 startAt="7"/>
            </a:pPr>
            <a:endParaRPr lang="en-GB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980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548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3930547-1FC5-933B-2433-80FF99718D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F3FE685-3EE0-6341-D283-37770752C2D5}"/>
              </a:ext>
            </a:extLst>
          </p:cNvPr>
          <p:cNvSpPr txBox="1"/>
          <p:nvPr/>
        </p:nvSpPr>
        <p:spPr>
          <a:xfrm>
            <a:off x="567041" y="2828835"/>
            <a:ext cx="1105791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72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Registration Support</a:t>
            </a:r>
            <a:endParaRPr lang="en-GB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7157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47646E-ECC6-BB01-CB92-8608076B3A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4D55D-F7A9-5192-8487-EA5B5B7BAC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55" y="223735"/>
            <a:ext cx="11467289" cy="64105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b="1" dirty="0">
                <a:ea typeface="Calibri"/>
                <a:cs typeface="Calibri"/>
              </a:rPr>
              <a:t>Access Support</a:t>
            </a:r>
          </a:p>
          <a:p>
            <a:pPr marL="0" indent="0">
              <a:buNone/>
            </a:pPr>
            <a:r>
              <a:rPr lang="en-GB" dirty="0">
                <a:ea typeface="Calibri"/>
                <a:cs typeface="Calibri"/>
              </a:rPr>
              <a:t>If your school is unable to access the </a:t>
            </a:r>
            <a:r>
              <a:rPr lang="en-GB" dirty="0">
                <a:hlinkClick r:id="rId2"/>
              </a:rPr>
              <a:t>Manage training for early career teachers</a:t>
            </a:r>
            <a:r>
              <a:rPr lang="en-GB" dirty="0"/>
              <a:t> service or is unsure who their nominated Induction Tutor is, please </a:t>
            </a:r>
            <a:r>
              <a:rPr lang="en-GB" dirty="0">
                <a:hlinkClick r:id="rId3"/>
              </a:rPr>
              <a:t>click here </a:t>
            </a:r>
            <a:r>
              <a:rPr lang="en-GB" dirty="0"/>
              <a:t>to set up or confirm access. </a:t>
            </a:r>
          </a:p>
          <a:p>
            <a:pPr marL="0" indent="0">
              <a:buNone/>
            </a:pPr>
            <a:endParaRPr lang="en-GB" dirty="0">
              <a:ea typeface="Calibri"/>
              <a:cs typeface="Calibri"/>
            </a:endParaRPr>
          </a:p>
          <a:p>
            <a:pPr marL="0" indent="0">
              <a:buNone/>
            </a:pPr>
            <a:endParaRPr lang="en-GB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b="1" dirty="0">
                <a:ea typeface="Calibri"/>
                <a:cs typeface="Calibri"/>
              </a:rPr>
              <a:t>School Input Issues</a:t>
            </a:r>
          </a:p>
          <a:p>
            <a:pPr marL="0" indent="0">
              <a:buNone/>
            </a:pPr>
            <a:r>
              <a:rPr lang="en-GB" dirty="0"/>
              <a:t>If your school is experiencing difficulties registering an ECT or Mentor on the </a:t>
            </a:r>
            <a:r>
              <a:rPr lang="en-GB" u="sng" dirty="0">
                <a:hlinkClick r:id="rId4" tooltip="Original URL: https://manage-training-for-early-career-teachers.education.gov.uk/. Click or tap if you trust this link."/>
              </a:rPr>
              <a:t>Manage training for early career teachers</a:t>
            </a:r>
            <a:r>
              <a:rPr lang="en-GB" dirty="0"/>
              <a:t> service, the Induction Tutor should contact the DfE CPD helpdesk: </a:t>
            </a:r>
            <a:r>
              <a:rPr lang="en-GB" u="sng" dirty="0">
                <a:hlinkClick r:id="rId5" tooltip="mailto:continuing-professional-development@digital.education.gov.uk"/>
              </a:rPr>
              <a:t>continuing-professional-development@digital.education.gov.uk</a:t>
            </a:r>
            <a:r>
              <a:rPr lang="en-GB" dirty="0"/>
              <a:t>  </a:t>
            </a:r>
            <a:endParaRPr lang="en-GB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ea typeface="Calibri"/>
                <a:cs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14277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548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0CA0EDD-A5CD-85AA-35AE-2FF3C54FEC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9F60CB3-797C-A493-36A7-75F7D0CA694B}"/>
              </a:ext>
            </a:extLst>
          </p:cNvPr>
          <p:cNvSpPr txBox="1"/>
          <p:nvPr/>
        </p:nvSpPr>
        <p:spPr>
          <a:xfrm>
            <a:off x="567446" y="1166842"/>
            <a:ext cx="1105791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72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Who can I contact at HISP Teaching School Hub for advice, guidance and support?</a:t>
            </a:r>
          </a:p>
        </p:txBody>
      </p:sp>
    </p:spTree>
    <p:extLst>
      <p:ext uri="{BB962C8B-B14F-4D97-AF65-F5344CB8AC3E}">
        <p14:creationId xmlns:p14="http://schemas.microsoft.com/office/powerpoint/2010/main" val="40077650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EA8725-D095-DC01-D312-8E447588C0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0B4D4-37AB-D7F9-C7E0-BBF664E8F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55" y="223735"/>
            <a:ext cx="11592939" cy="64105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>
                <a:ea typeface="Calibri"/>
                <a:cs typeface="Calibri"/>
              </a:rPr>
              <a:t>Early Career Teacher Entitlement (ECTE) Registration</a:t>
            </a:r>
          </a:p>
          <a:p>
            <a:pPr marL="0" indent="0">
              <a:buNone/>
            </a:pPr>
            <a:r>
              <a:rPr lang="en-GB" dirty="0">
                <a:ea typeface="Calibri"/>
                <a:cs typeface="Calibri"/>
              </a:rPr>
              <a:t>       </a:t>
            </a:r>
            <a:r>
              <a:rPr lang="en-GB" dirty="0">
                <a:ea typeface="Calibri"/>
                <a:cs typeface="Calibri"/>
                <a:hlinkClick r:id="rId2"/>
              </a:rPr>
              <a:t>ecf@hisptsh.org</a:t>
            </a:r>
            <a:endParaRPr lang="en-GB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ea typeface="Calibri"/>
                <a:cs typeface="Calibri"/>
              </a:rPr>
              <a:t>       02380 764434 or 02382 357517</a:t>
            </a:r>
          </a:p>
          <a:p>
            <a:pPr marL="0" indent="0">
              <a:buNone/>
            </a:pPr>
            <a:endParaRPr lang="en-GB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b="1" dirty="0">
                <a:ea typeface="Calibri"/>
                <a:cs typeface="Calibri"/>
              </a:rPr>
              <a:t>Early Career Training Programme (ECTP) Registration </a:t>
            </a:r>
          </a:p>
          <a:p>
            <a:r>
              <a:rPr lang="en-GB" dirty="0">
                <a:ea typeface="Calibri"/>
                <a:cs typeface="Calibri"/>
              </a:rPr>
              <a:t>The Lead Provider of this programme is: Education Development Trust (EDT)</a:t>
            </a:r>
          </a:p>
          <a:p>
            <a:r>
              <a:rPr lang="en-GB" dirty="0">
                <a:ea typeface="Calibri"/>
                <a:cs typeface="Calibri"/>
              </a:rPr>
              <a:t>The Delivery Partner of this programme is: HISP Teaching School Hub</a:t>
            </a:r>
          </a:p>
          <a:p>
            <a:pPr marL="0" indent="0">
              <a:buNone/>
            </a:pPr>
            <a:r>
              <a:rPr lang="en-GB" dirty="0">
                <a:ea typeface="Calibri"/>
                <a:cs typeface="Calibri"/>
              </a:rPr>
              <a:t>       </a:t>
            </a:r>
            <a:r>
              <a:rPr lang="en-GB" dirty="0">
                <a:ea typeface="Calibri"/>
                <a:cs typeface="Calibri"/>
                <a:hlinkClick r:id="rId2"/>
              </a:rPr>
              <a:t>ecf@hisptsh.org</a:t>
            </a:r>
            <a:endParaRPr lang="en-GB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ea typeface="Calibri"/>
                <a:cs typeface="Calibri"/>
              </a:rPr>
              <a:t>       02380 764434 or 02382 357517</a:t>
            </a:r>
          </a:p>
          <a:p>
            <a:pPr marL="0" indent="0">
              <a:buNone/>
            </a:pPr>
            <a:endParaRPr lang="en-GB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b="1" dirty="0">
                <a:ea typeface="Calibri"/>
                <a:cs typeface="Calibri"/>
              </a:rPr>
              <a:t>HISP Teaching School Hub Appropriate Body Registration</a:t>
            </a:r>
          </a:p>
          <a:p>
            <a:pPr marL="0" indent="0">
              <a:buNone/>
            </a:pPr>
            <a:r>
              <a:rPr lang="en-GB" dirty="0">
                <a:ea typeface="Calibri"/>
                <a:cs typeface="Calibri"/>
              </a:rPr>
              <a:t>       </a:t>
            </a:r>
            <a:r>
              <a:rPr lang="en-GB" dirty="0">
                <a:ea typeface="Calibri"/>
                <a:cs typeface="Calibri"/>
                <a:hlinkClick r:id="rId3"/>
              </a:rPr>
              <a:t>ab@hisptsh.org</a:t>
            </a:r>
            <a:endParaRPr lang="en-GB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ea typeface="Calibri"/>
                <a:cs typeface="Calibri"/>
              </a:rPr>
              <a:t>       02382 145526</a:t>
            </a:r>
          </a:p>
        </p:txBody>
      </p:sp>
      <p:pic>
        <p:nvPicPr>
          <p:cNvPr id="4" name="Graphic 3" descr="Email with solid fill">
            <a:extLst>
              <a:ext uri="{FF2B5EF4-FFF2-40B4-BE49-F238E27FC236}">
                <a16:creationId xmlns:a16="http://schemas.microsoft.com/office/drawing/2014/main" id="{D982FC8A-5B5F-A194-C2CD-C7EE046C95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9904" y="679925"/>
            <a:ext cx="471791" cy="471791"/>
          </a:xfrm>
          <a:prstGeom prst="rect">
            <a:avLst/>
          </a:prstGeom>
        </p:spPr>
      </p:pic>
      <p:pic>
        <p:nvPicPr>
          <p:cNvPr id="6" name="Graphic 5" descr="Receiver with solid fill">
            <a:extLst>
              <a:ext uri="{FF2B5EF4-FFF2-40B4-BE49-F238E27FC236}">
                <a16:creationId xmlns:a16="http://schemas.microsoft.com/office/drawing/2014/main" id="{EDBA42A9-859E-7B03-2B9D-3EEB3632B84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5293" y="1211504"/>
            <a:ext cx="396402" cy="396402"/>
          </a:xfrm>
          <a:prstGeom prst="rect">
            <a:avLst/>
          </a:prstGeom>
        </p:spPr>
      </p:pic>
      <p:pic>
        <p:nvPicPr>
          <p:cNvPr id="7" name="Graphic 6" descr="Email with solid fill">
            <a:extLst>
              <a:ext uri="{FF2B5EF4-FFF2-40B4-BE49-F238E27FC236}">
                <a16:creationId xmlns:a16="http://schemas.microsoft.com/office/drawing/2014/main" id="{7F10D26F-0C1F-AFE2-2EFA-2D802A4E08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7875" y="5314242"/>
            <a:ext cx="471791" cy="471791"/>
          </a:xfrm>
          <a:prstGeom prst="rect">
            <a:avLst/>
          </a:prstGeom>
        </p:spPr>
      </p:pic>
      <p:pic>
        <p:nvPicPr>
          <p:cNvPr id="8" name="Graphic 7" descr="Receiver with solid fill">
            <a:extLst>
              <a:ext uri="{FF2B5EF4-FFF2-40B4-BE49-F238E27FC236}">
                <a16:creationId xmlns:a16="http://schemas.microsoft.com/office/drawing/2014/main" id="{A8039B6B-605D-BBA0-5BAD-78D8765BE6B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3264" y="3960578"/>
            <a:ext cx="396402" cy="396402"/>
          </a:xfrm>
          <a:prstGeom prst="rect">
            <a:avLst/>
          </a:prstGeom>
        </p:spPr>
      </p:pic>
      <p:pic>
        <p:nvPicPr>
          <p:cNvPr id="9" name="Graphic 8" descr="Receiver with solid fill">
            <a:extLst>
              <a:ext uri="{FF2B5EF4-FFF2-40B4-BE49-F238E27FC236}">
                <a16:creationId xmlns:a16="http://schemas.microsoft.com/office/drawing/2014/main" id="{F1442C30-C758-FAE5-9693-388A962CE1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5569" y="5845821"/>
            <a:ext cx="396402" cy="396402"/>
          </a:xfrm>
          <a:prstGeom prst="rect">
            <a:avLst/>
          </a:prstGeom>
        </p:spPr>
      </p:pic>
      <p:pic>
        <p:nvPicPr>
          <p:cNvPr id="10" name="Graphic 9" descr="Email with solid fill">
            <a:extLst>
              <a:ext uri="{FF2B5EF4-FFF2-40B4-BE49-F238E27FC236}">
                <a16:creationId xmlns:a16="http://schemas.microsoft.com/office/drawing/2014/main" id="{9B9FB73D-01E3-CE2E-5E75-EA7F14747C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5572" y="3428999"/>
            <a:ext cx="471791" cy="471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091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EB365-5BD7-851D-8B2F-CF04AF80C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812" y="921965"/>
            <a:ext cx="11691024" cy="5855037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Schools must register their ECT(s) for their ECTE in </a:t>
            </a:r>
            <a:r>
              <a:rPr lang="en-GB" b="1" u="sng" dirty="0"/>
              <a:t>two separate places</a:t>
            </a:r>
            <a:r>
              <a:rPr lang="en-GB" dirty="0"/>
              <a:t>:</a:t>
            </a:r>
          </a:p>
          <a:p>
            <a:endParaRPr lang="en-GB" dirty="0"/>
          </a:p>
          <a:p>
            <a:pPr marL="914400" lvl="1" indent="-457200">
              <a:buFont typeface="+mj-lt"/>
              <a:buAutoNum type="arabicPeriod"/>
            </a:pPr>
            <a:r>
              <a:rPr lang="en-GB" sz="2800" dirty="0"/>
              <a:t>On </a:t>
            </a:r>
            <a:r>
              <a:rPr lang="en-GB" sz="2800" dirty="0">
                <a:ea typeface="Calibri"/>
                <a:cs typeface="Calibri"/>
              </a:rPr>
              <a:t>the </a:t>
            </a:r>
            <a:r>
              <a:rPr lang="en-GB" sz="2800" dirty="0">
                <a:hlinkClick r:id="rId2"/>
              </a:rPr>
              <a:t>Manage training for early career teachers</a:t>
            </a:r>
            <a:r>
              <a:rPr lang="en-GB" sz="2800" dirty="0"/>
              <a:t> service</a:t>
            </a:r>
          </a:p>
          <a:p>
            <a:pPr marL="914400" lvl="1" indent="-457200">
              <a:buFont typeface="+mj-lt"/>
              <a:buAutoNum type="arabicPeriod"/>
            </a:pPr>
            <a:endParaRPr lang="en-GB" sz="2800" dirty="0"/>
          </a:p>
          <a:p>
            <a:pPr marL="914400" lvl="1" indent="-457200">
              <a:buFont typeface="+mj-lt"/>
              <a:buAutoNum type="arabicPeriod"/>
            </a:pPr>
            <a:r>
              <a:rPr lang="en-GB" sz="2800" dirty="0"/>
              <a:t>With their school’s appointed Appropriate Body (AB) – </a:t>
            </a:r>
            <a:r>
              <a:rPr lang="en-GB" sz="2800" b="1" dirty="0"/>
              <a:t>an ECT </a:t>
            </a:r>
            <a:r>
              <a:rPr lang="en-GB" sz="2800" b="1" u="sng" dirty="0"/>
              <a:t>cannot start </a:t>
            </a:r>
            <a:r>
              <a:rPr lang="en-GB" sz="2800" b="1" dirty="0"/>
              <a:t>their induction until the school has appointed an AB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An ECT </a:t>
            </a:r>
            <a:r>
              <a:rPr lang="en-GB" b="1" u="sng" dirty="0"/>
              <a:t>must</a:t>
            </a:r>
            <a:r>
              <a:rPr lang="en-GB" b="1" dirty="0"/>
              <a:t> be registered</a:t>
            </a:r>
            <a:r>
              <a:rPr lang="en-GB" dirty="0"/>
              <a:t> with the school’s appointed AB </a:t>
            </a:r>
            <a:r>
              <a:rPr lang="en-GB" b="1" u="sng" dirty="0"/>
              <a:t>before the start</a:t>
            </a:r>
            <a:r>
              <a:rPr lang="en-GB" b="1" dirty="0"/>
              <a:t> of their induction</a:t>
            </a:r>
            <a:r>
              <a:rPr lang="en-GB" dirty="0"/>
              <a:t>. For an ECT commencing induction in September 25, they must be registered with an AB by </a:t>
            </a:r>
            <a:r>
              <a:rPr lang="en-GB" b="1" u="sng" dirty="0"/>
              <a:t>31 August 2025  </a:t>
            </a:r>
          </a:p>
          <a:p>
            <a:endParaRPr lang="en-GB" dirty="0"/>
          </a:p>
          <a:p>
            <a:r>
              <a:rPr lang="en-GB" dirty="0"/>
              <a:t>If you wish to appoint HISP Teaching School Hub as your AB, please </a:t>
            </a:r>
            <a:r>
              <a:rPr lang="en-GB" dirty="0">
                <a:hlinkClick r:id="rId3"/>
              </a:rPr>
              <a:t>click here</a:t>
            </a:r>
            <a:endParaRPr lang="en-GB" dirty="0"/>
          </a:p>
          <a:p>
            <a:endParaRPr lang="en-GB" dirty="0"/>
          </a:p>
          <a:p>
            <a:r>
              <a:rPr lang="en-GB" dirty="0"/>
              <a:t>Eligibility for funded training and time off timetable for training and mentoring is confirmed at the point of registering an ECT and/ or Mentor on the </a:t>
            </a:r>
            <a:r>
              <a:rPr lang="en-GB" dirty="0">
                <a:hlinkClick r:id="rId2"/>
              </a:rPr>
              <a:t>Manage training for early career teachers</a:t>
            </a:r>
            <a:r>
              <a:rPr lang="en-GB" dirty="0"/>
              <a:t> service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3BE7360-0325-7B7C-6D8E-603E1A8944E0}"/>
              </a:ext>
            </a:extLst>
          </p:cNvPr>
          <p:cNvSpPr txBox="1">
            <a:spLocks/>
          </p:cNvSpPr>
          <p:nvPr/>
        </p:nvSpPr>
        <p:spPr>
          <a:xfrm>
            <a:off x="244811" y="114470"/>
            <a:ext cx="11691025" cy="6854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dirty="0">
                <a:latin typeface="Calibri"/>
                <a:ea typeface="Calibri"/>
                <a:cs typeface="Calibri"/>
              </a:rPr>
              <a:t>Important points to note</a:t>
            </a:r>
          </a:p>
        </p:txBody>
      </p:sp>
    </p:spTree>
    <p:extLst>
      <p:ext uri="{BB962C8B-B14F-4D97-AF65-F5344CB8AC3E}">
        <p14:creationId xmlns:p14="http://schemas.microsoft.com/office/powerpoint/2010/main" val="349373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548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A66AB0-AAC7-8BDB-E051-4A3C4C159B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6312712-DC16-7D8F-269A-BA1B98A50B60}"/>
              </a:ext>
            </a:extLst>
          </p:cNvPr>
          <p:cNvSpPr txBox="1"/>
          <p:nvPr/>
        </p:nvSpPr>
        <p:spPr>
          <a:xfrm>
            <a:off x="567041" y="1720840"/>
            <a:ext cx="1105791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72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Why does my school have to register our ECT(s) in two separate places? </a:t>
            </a:r>
            <a:endParaRPr lang="en-GB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571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66AC1D-CFBE-F2B8-5F7F-60384B215F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BB897-F7F1-A44F-EF3F-06133E9DE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812" y="181550"/>
            <a:ext cx="11691024" cy="64949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An ECT’s Early Career Teacher Entitlement (ECTE) consists of the following:</a:t>
            </a:r>
          </a:p>
          <a:p>
            <a:pPr lvl="1"/>
            <a:r>
              <a:rPr lang="en-GB" dirty="0"/>
              <a:t>a two-year ITTECF-based </a:t>
            </a:r>
            <a:r>
              <a:rPr lang="en-GB" b="1" u="sng" dirty="0"/>
              <a:t>training</a:t>
            </a:r>
            <a:r>
              <a:rPr lang="en-GB" b="1" dirty="0"/>
              <a:t> programme</a:t>
            </a:r>
          </a:p>
          <a:p>
            <a:pPr lvl="1"/>
            <a:r>
              <a:rPr lang="en-GB" dirty="0"/>
              <a:t>a two-year </a:t>
            </a:r>
            <a:r>
              <a:rPr lang="en-GB" b="1" u="sng" dirty="0"/>
              <a:t>assessment</a:t>
            </a:r>
            <a:r>
              <a:rPr lang="en-GB" b="1" dirty="0"/>
              <a:t> programme</a:t>
            </a:r>
            <a:r>
              <a:rPr lang="en-GB" dirty="0"/>
              <a:t> against the Teachers Standards </a:t>
            </a:r>
          </a:p>
          <a:p>
            <a:pPr lvl="1"/>
            <a:r>
              <a:rPr lang="en-GB" dirty="0"/>
              <a:t>a dedicated Induction Tutor and Mentor</a:t>
            </a:r>
          </a:p>
          <a:p>
            <a:pPr lvl="1"/>
            <a:r>
              <a:rPr lang="en-GB" dirty="0"/>
              <a:t>time off timetable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/>
              <a:t>Click </a:t>
            </a:r>
            <a:r>
              <a:rPr lang="en-GB" dirty="0">
                <a:hlinkClick r:id="rId2"/>
              </a:rPr>
              <a:t>here</a:t>
            </a:r>
            <a:r>
              <a:rPr lang="en-GB" dirty="0"/>
              <a:t> for further details </a:t>
            </a:r>
          </a:p>
          <a:p>
            <a:pPr marL="457200" lvl="1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Schools </a:t>
            </a:r>
            <a:r>
              <a:rPr lang="en-GB" b="1" u="sng" dirty="0"/>
              <a:t>must register</a:t>
            </a:r>
            <a:r>
              <a:rPr lang="en-GB" dirty="0"/>
              <a:t> their ECT(s) on the DfE’s </a:t>
            </a:r>
            <a:r>
              <a:rPr lang="en-GB" sz="2800" dirty="0">
                <a:hlinkClick r:id="rId3"/>
              </a:rPr>
              <a:t>Manage training for early career teachers</a:t>
            </a:r>
            <a:r>
              <a:rPr lang="en-GB" sz="2800" dirty="0"/>
              <a:t> service to tell the DfE</a:t>
            </a:r>
            <a:r>
              <a:rPr lang="en-GB" sz="2800" dirty="0">
                <a:cs typeface="Calibri"/>
              </a:rPr>
              <a:t> how they </a:t>
            </a:r>
            <a:r>
              <a:rPr lang="en-GB" dirty="0">
                <a:ea typeface="Calibri"/>
                <a:cs typeface="Calibri"/>
              </a:rPr>
              <a:t>want to run their ITTECF-based </a:t>
            </a:r>
            <a:r>
              <a:rPr lang="en-GB" b="1" u="sng" dirty="0">
                <a:ea typeface="Calibri"/>
                <a:cs typeface="Calibri"/>
              </a:rPr>
              <a:t>training</a:t>
            </a:r>
            <a:r>
              <a:rPr lang="en-GB" b="1" dirty="0">
                <a:ea typeface="Calibri"/>
                <a:cs typeface="Calibri"/>
              </a:rPr>
              <a:t> programme</a:t>
            </a:r>
            <a:r>
              <a:rPr lang="en-GB" dirty="0">
                <a:ea typeface="Calibri"/>
                <a:cs typeface="Calibri"/>
              </a:rPr>
              <a:t> in 25/26 AY.</a:t>
            </a:r>
          </a:p>
          <a:p>
            <a:pPr marL="0" indent="0">
              <a:buNone/>
            </a:pPr>
            <a:endParaRPr lang="en-GB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ea typeface="Calibri"/>
                <a:cs typeface="Calibri"/>
              </a:rPr>
              <a:t>Schools </a:t>
            </a:r>
            <a:r>
              <a:rPr lang="en-GB" b="1" u="sng" dirty="0">
                <a:ea typeface="Calibri"/>
                <a:cs typeface="Calibri"/>
              </a:rPr>
              <a:t>must also register</a:t>
            </a:r>
            <a:r>
              <a:rPr lang="en-GB" dirty="0">
                <a:ea typeface="Calibri"/>
                <a:cs typeface="Calibri"/>
              </a:rPr>
              <a:t>, </a:t>
            </a:r>
            <a:r>
              <a:rPr lang="en-GB" b="1" u="sng" dirty="0">
                <a:ea typeface="Calibri"/>
                <a:cs typeface="Calibri"/>
              </a:rPr>
              <a:t>separately</a:t>
            </a:r>
            <a:r>
              <a:rPr lang="en-GB" dirty="0">
                <a:ea typeface="Calibri"/>
                <a:cs typeface="Calibri"/>
              </a:rPr>
              <a:t>, their ECT(s) with their chosen appointed Appropriate Body (AB). It is the AB who will provide the two-year </a:t>
            </a:r>
            <a:r>
              <a:rPr lang="en-GB" b="1" u="sng" dirty="0">
                <a:ea typeface="Calibri"/>
                <a:cs typeface="Calibri"/>
              </a:rPr>
              <a:t>assessment</a:t>
            </a:r>
            <a:r>
              <a:rPr lang="en-GB" b="1" dirty="0">
                <a:ea typeface="Calibri"/>
                <a:cs typeface="Calibri"/>
              </a:rPr>
              <a:t> programme</a:t>
            </a:r>
            <a:r>
              <a:rPr lang="en-GB" dirty="0">
                <a:ea typeface="Calibri"/>
                <a:cs typeface="Calibri"/>
              </a:rPr>
              <a:t> against the Teachers Standards</a:t>
            </a:r>
          </a:p>
          <a:p>
            <a:pPr marL="0" indent="0">
              <a:buNone/>
            </a:pPr>
            <a:endParaRPr lang="en-GB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dirty="0">
                <a:ea typeface="Calibri"/>
                <a:cs typeface="Calibri"/>
              </a:rPr>
              <a:t>Click </a:t>
            </a:r>
            <a:r>
              <a:rPr lang="en-GB" dirty="0">
                <a:ea typeface="Calibri"/>
                <a:cs typeface="Calibri"/>
                <a:hlinkClick r:id="rId4"/>
              </a:rPr>
              <a:t>here</a:t>
            </a:r>
            <a:r>
              <a:rPr lang="en-GB" dirty="0">
                <a:ea typeface="Calibri"/>
                <a:cs typeface="Calibri"/>
              </a:rPr>
              <a:t> to appoint HISP Teaching School Hub AB as your chosen AB</a:t>
            </a:r>
          </a:p>
          <a:p>
            <a:pPr lvl="1"/>
            <a:endParaRPr lang="en-GB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6678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54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E23EBF7-8F3A-A7AF-6156-31BC95948D20}"/>
              </a:ext>
            </a:extLst>
          </p:cNvPr>
          <p:cNvSpPr txBox="1"/>
          <p:nvPr/>
        </p:nvSpPr>
        <p:spPr>
          <a:xfrm>
            <a:off x="567041" y="1166842"/>
            <a:ext cx="1105791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72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Step 1</a:t>
            </a:r>
          </a:p>
          <a:p>
            <a:pPr algn="ctr"/>
            <a:endParaRPr lang="en-GB" sz="7200" b="1" dirty="0">
              <a:solidFill>
                <a:schemeClr val="bg1"/>
              </a:solidFill>
              <a:latin typeface="Calibri"/>
              <a:ea typeface="Calibri"/>
              <a:cs typeface="Calibri"/>
            </a:endParaRPr>
          </a:p>
          <a:p>
            <a:pPr algn="ctr"/>
            <a:r>
              <a:rPr lang="en-GB" sz="72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School nominates their Induction Tutor or logs in </a:t>
            </a:r>
            <a:endParaRPr lang="en-GB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403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B3778-F3C6-5D18-D980-4514C13B1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54" y="1569429"/>
            <a:ext cx="11467289" cy="4497353"/>
          </a:xfrm>
        </p:spPr>
        <p:txBody>
          <a:bodyPr/>
          <a:lstStyle/>
          <a:p>
            <a:pPr marL="0" indent="0">
              <a:buNone/>
            </a:pPr>
            <a:r>
              <a:rPr lang="en-GB" sz="3600" dirty="0"/>
              <a:t>All schools will be invited by email (sent to </a:t>
            </a:r>
            <a:r>
              <a:rPr lang="en-GB" sz="3600" dirty="0">
                <a:hlinkClick r:id="rId2"/>
              </a:rPr>
              <a:t>GIAS</a:t>
            </a:r>
            <a:r>
              <a:rPr lang="en-GB" sz="3600" dirty="0"/>
              <a:t> contact) to nominate the person responsible for organising induction (Induction Tutor) in their school. 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r>
              <a:rPr lang="en-GB" sz="3600" dirty="0"/>
              <a:t>If the school did this last year, the Induction Tutor can simply </a:t>
            </a:r>
            <a:r>
              <a:rPr lang="en-GB" sz="3600" dirty="0">
                <a:ea typeface="Calibri"/>
                <a:cs typeface="Calibri"/>
              </a:rPr>
              <a:t>sign in to the </a:t>
            </a:r>
            <a:r>
              <a:rPr lang="en-GB" sz="3600" dirty="0">
                <a:hlinkClick r:id="rId3"/>
              </a:rPr>
              <a:t>Manage training for early career teachers</a:t>
            </a:r>
            <a:r>
              <a:rPr lang="en-GB" sz="3600" dirty="0"/>
              <a:t> service to set up their ECTE for 25/26 AY and register ECTs and/ or Mentors.</a:t>
            </a:r>
          </a:p>
          <a:p>
            <a:endParaRPr lang="en-GB" dirty="0">
              <a:ea typeface="Calibri"/>
              <a:cs typeface="Calibri"/>
            </a:endParaRPr>
          </a:p>
          <a:p>
            <a:endParaRPr lang="en-GB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7FA346D-66C4-EEEF-EEFF-3682D256E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355" y="160845"/>
            <a:ext cx="11467289" cy="860559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Calibri"/>
                <a:ea typeface="Calibri"/>
                <a:cs typeface="Calibri"/>
              </a:rPr>
              <a:t>Step 1 – School nominates their Induction Tutor or logs in </a:t>
            </a:r>
          </a:p>
        </p:txBody>
      </p:sp>
    </p:spTree>
    <p:extLst>
      <p:ext uri="{BB962C8B-B14F-4D97-AF65-F5344CB8AC3E}">
        <p14:creationId xmlns:p14="http://schemas.microsoft.com/office/powerpoint/2010/main" val="3015300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65B120-5E00-C173-4C8B-926545DEF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55" y="1097688"/>
            <a:ext cx="11467289" cy="541011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Click the nominate link in the email sent to the GIAS school contact from the DfE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Select one of three options in response to the question - ‘Will any ECTs start their induction at your school in the 2025 to 2026 academic year?’ - the options are:</a:t>
            </a:r>
          </a:p>
          <a:p>
            <a:pPr lvl="1"/>
            <a:r>
              <a:rPr lang="en-GB" dirty="0">
                <a:ea typeface="Calibri"/>
                <a:cs typeface="Calibri"/>
              </a:rPr>
              <a:t>Yes</a:t>
            </a:r>
          </a:p>
          <a:p>
            <a:pPr lvl="1"/>
            <a:r>
              <a:rPr lang="en-GB" dirty="0">
                <a:ea typeface="Calibri"/>
                <a:cs typeface="Calibri"/>
              </a:rPr>
              <a:t>No</a:t>
            </a:r>
          </a:p>
          <a:p>
            <a:pPr lvl="1"/>
            <a:r>
              <a:rPr lang="en-GB" dirty="0">
                <a:ea typeface="Calibri"/>
                <a:cs typeface="Calibri"/>
              </a:rPr>
              <a:t>We do not know yet</a:t>
            </a:r>
          </a:p>
          <a:p>
            <a:pPr marL="457200" lvl="1" indent="0">
              <a:buNone/>
            </a:pPr>
            <a:r>
              <a:rPr lang="en-GB" dirty="0">
                <a:ea typeface="Calibri"/>
                <a:cs typeface="Calibri"/>
              </a:rPr>
              <a:t>If you select ‘No’ this is the end of the registration journey</a:t>
            </a:r>
          </a:p>
          <a:p>
            <a:pPr marL="457200" lvl="1" indent="0">
              <a:buNone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Enter the full name of your schools nominated Induction Tutor and their email address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ea typeface="Calibri"/>
                <a:cs typeface="Calibri"/>
              </a:rPr>
              <a:t>Check the details entered and click ‘Confirm details’ - the nominated Induction Tutor will then receive an email inviting them </a:t>
            </a:r>
            <a:r>
              <a:rPr lang="en-GB" dirty="0"/>
              <a:t>to set up their ECTE for 25/26 AY and register ECTs and/ or Mentors</a:t>
            </a:r>
            <a:endParaRPr lang="en-GB" dirty="0">
              <a:ea typeface="Calibri"/>
              <a:cs typeface="Calibri"/>
            </a:endParaRPr>
          </a:p>
          <a:p>
            <a:pPr marL="457200" lvl="1" indent="0">
              <a:buNone/>
            </a:pPr>
            <a:endParaRPr lang="en-GB" dirty="0">
              <a:ea typeface="Calibri"/>
              <a:cs typeface="Calibri"/>
            </a:endParaRPr>
          </a:p>
          <a:p>
            <a:pPr marL="457200" lvl="1" indent="0">
              <a:buNone/>
            </a:pPr>
            <a:endParaRPr lang="en-GB" dirty="0">
              <a:ea typeface="Calibri"/>
              <a:cs typeface="Calibri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0DF5EF0-BEAC-815D-336A-71108C788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355" y="73296"/>
            <a:ext cx="11467289" cy="860559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Calibri"/>
                <a:ea typeface="Calibri"/>
                <a:cs typeface="Calibri"/>
              </a:rPr>
              <a:t>How does my school nominate their Induction Tutor?</a:t>
            </a:r>
          </a:p>
        </p:txBody>
      </p:sp>
    </p:spTree>
    <p:extLst>
      <p:ext uri="{BB962C8B-B14F-4D97-AF65-F5344CB8AC3E}">
        <p14:creationId xmlns:p14="http://schemas.microsoft.com/office/powerpoint/2010/main" val="2660660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5483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ECAAB03-F378-1EAE-5ACF-1FF737A98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E8BB747-5408-69D1-ADF0-582B42B5CFB1}"/>
              </a:ext>
            </a:extLst>
          </p:cNvPr>
          <p:cNvSpPr txBox="1"/>
          <p:nvPr/>
        </p:nvSpPr>
        <p:spPr>
          <a:xfrm>
            <a:off x="567041" y="612842"/>
            <a:ext cx="1105791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72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Step 2</a:t>
            </a:r>
          </a:p>
          <a:p>
            <a:pPr algn="ctr"/>
            <a:endParaRPr lang="en-GB" sz="7200" b="1" dirty="0">
              <a:solidFill>
                <a:schemeClr val="bg1"/>
              </a:solidFill>
              <a:latin typeface="Calibri"/>
              <a:ea typeface="Calibri"/>
              <a:cs typeface="Calibri"/>
            </a:endParaRPr>
          </a:p>
          <a:p>
            <a:pPr algn="ctr"/>
            <a:r>
              <a:rPr lang="en-GB" sz="7200" b="1" dirty="0">
                <a:solidFill>
                  <a:schemeClr val="bg1"/>
                </a:solidFill>
                <a:latin typeface="Calibri"/>
                <a:ea typeface="Calibri"/>
                <a:cs typeface="Calibri"/>
              </a:rPr>
              <a:t>Induction Tutor selects the school’s delivery route for 25/26 AY </a:t>
            </a:r>
            <a:endParaRPr lang="en-GB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60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0366F2569C8F42BFA7340E98FA8CCC" ma:contentTypeVersion="15" ma:contentTypeDescription="Create a new document." ma:contentTypeScope="" ma:versionID="84f5f4eaa8c3ed9e9dcae9b499e3ac97">
  <xsd:schema xmlns:xsd="http://www.w3.org/2001/XMLSchema" xmlns:xs="http://www.w3.org/2001/XMLSchema" xmlns:p="http://schemas.microsoft.com/office/2006/metadata/properties" xmlns:ns2="58aea8ac-453d-4119-b6a8-5014baaaa2aa" xmlns:ns3="9bbec7f4-dd16-4739-a125-ad57c55494e0" targetNamespace="http://schemas.microsoft.com/office/2006/metadata/properties" ma:root="true" ma:fieldsID="f310dcce8789ce22ae415cad7b18e5b9" ns2:_="" ns3:_="">
    <xsd:import namespace="58aea8ac-453d-4119-b6a8-5014baaaa2aa"/>
    <xsd:import namespace="9bbec7f4-dd16-4739-a125-ad57c55494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aea8ac-453d-4119-b6a8-5014baaaa2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4013a4b9-b205-445d-9fbb-bbd5c14dff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bec7f4-dd16-4739-a125-ad57c55494e0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95908c3b-c0e6-48ae-89c3-01776effa6dc}" ma:internalName="TaxCatchAll" ma:showField="CatchAllData" ma:web="9bbec7f4-dd16-4739-a125-ad57c55494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bbec7f4-dd16-4739-a125-ad57c55494e0" xsi:nil="true"/>
    <lcf76f155ced4ddcb4097134ff3c332f xmlns="58aea8ac-453d-4119-b6a8-5014baaaa2a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505F20-C79F-49BA-8771-5A4FACB7E8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aea8ac-453d-4119-b6a8-5014baaaa2aa"/>
    <ds:schemaRef ds:uri="9bbec7f4-dd16-4739-a125-ad57c55494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A8CBE9-A044-43B8-ABB2-690977CFEF46}">
  <ds:schemaRefs>
    <ds:schemaRef ds:uri="http://schemas.microsoft.com/office/2006/metadata/properties"/>
    <ds:schemaRef ds:uri="http://schemas.microsoft.com/office/infopath/2007/PartnerControls"/>
    <ds:schemaRef ds:uri="9bbec7f4-dd16-4739-a125-ad57c55494e0"/>
    <ds:schemaRef ds:uri="58aea8ac-453d-4119-b6a8-5014baaaa2aa"/>
  </ds:schemaRefs>
</ds:datastoreItem>
</file>

<file path=customXml/itemProps3.xml><?xml version="1.0" encoding="utf-8"?>
<ds:datastoreItem xmlns:ds="http://schemas.openxmlformats.org/officeDocument/2006/customXml" ds:itemID="{6EC653DF-6D5D-424A-A594-01B5DDB79F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1841</Words>
  <Application>Microsoft Office PowerPoint</Application>
  <PresentationFormat>Widescreen</PresentationFormat>
  <Paragraphs>213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ECTE Registration for 2025/26 AY: Overview</vt:lpstr>
      <vt:lpstr>PowerPoint Presentation</vt:lpstr>
      <vt:lpstr>PowerPoint Presentation</vt:lpstr>
      <vt:lpstr>PowerPoint Presentation</vt:lpstr>
      <vt:lpstr>PowerPoint Presentation</vt:lpstr>
      <vt:lpstr>Step 1 – School nominates their Induction Tutor or logs in </vt:lpstr>
      <vt:lpstr>How does my school nominate their Induction Tutor?</vt:lpstr>
      <vt:lpstr>PowerPoint Presentation</vt:lpstr>
      <vt:lpstr>Step 2 - Induction Tutor selects the school’s delivery route for 25/26 AY </vt:lpstr>
      <vt:lpstr>PowerPoint Presentation</vt:lpstr>
      <vt:lpstr>PowerPoint Presentation</vt:lpstr>
      <vt:lpstr>Step 3 - Induction Tutor registers any ECT(s) starting training from AY 25/26</vt:lpstr>
      <vt:lpstr>PowerPoint Presentation</vt:lpstr>
      <vt:lpstr>PowerPoint Presentation</vt:lpstr>
      <vt:lpstr>Step 4 - Induction Tutor registers any Mentor(s) starting training from AY 25/26</vt:lpstr>
      <vt:lpstr>PowerPoint Presentation</vt:lpstr>
      <vt:lpstr>Step 5 - Induction Tutor assigns a Mentor to an 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North</dc:creator>
  <cp:lastModifiedBy>David Higginbottom</cp:lastModifiedBy>
  <cp:revision>96</cp:revision>
  <dcterms:created xsi:type="dcterms:W3CDTF">2022-03-04T09:23:09Z</dcterms:created>
  <dcterms:modified xsi:type="dcterms:W3CDTF">2025-06-16T12:12:17Z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0x0101001E0366F2569C8F42BFA7340E98FA8CCC</vt:lpwstr>
  </property>
  <property fmtid="{D5CDD505-2E9C-101B-9397-08002B2CF9AE}" pid="3" name="MediaServiceImageTags">
    <vt:lpwstr/>
  </property>
</Properties>
</file>